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3" r:id="rId3"/>
    <p:sldId id="266" r:id="rId4"/>
    <p:sldId id="267" r:id="rId5"/>
    <p:sldId id="268" r:id="rId6"/>
    <p:sldId id="269" r:id="rId7"/>
    <p:sldId id="270" r:id="rId8"/>
    <p:sldId id="272" r:id="rId9"/>
    <p:sldId id="27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EB4278-EB6A-40D7-9DFB-789D220F6B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9A5AF8-DA07-4B4F-9A58-A40935A0B6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84E4B-A64B-493A-BBD7-F93976881313}" type="datetimeFigureOut">
              <a:rPr lang="fr-FR" smtClean="0"/>
              <a:t>10/11/2019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1E2819-7AB9-4AC6-87EE-31A9DA372F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125D36-BFDA-4161-A830-21535CF666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564C1-BECB-4402-A37A-9F1FD03CBA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009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5BE39-D8BA-4E8A-9405-EFB00B3045C8}" type="datetimeFigureOut">
              <a:rPr lang="fr-FR" smtClean="0"/>
              <a:t>10/11/2019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7E58-C06D-42A1-BE69-E68353666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752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324600" y="676275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n-US" sz="1600">
              <a:solidFill>
                <a:srgbClr val="CC6600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8686800" y="676275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BE" altLang="en-US" sz="1600">
              <a:solidFill>
                <a:srgbClr val="CC6600"/>
              </a:solidFill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31750">
            <a:solidFill>
              <a:srgbClr val="29527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29527B"/>
              </a:solidFill>
              <a:cs typeface="Arial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295275" y="65532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>
              <a:solidFill>
                <a:srgbClr val="29527B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1219" y="2659860"/>
            <a:ext cx="7700962" cy="933573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rgbClr val="29527B"/>
                </a:solidFill>
              </a:defRPr>
            </a:lvl1pPr>
          </a:lstStyle>
          <a:p>
            <a:pPr lvl="0"/>
            <a:r>
              <a:rPr lang="fr-FR" noProof="0" dirty="0"/>
              <a:t>Bonnes pratiques pour la création de vos fichiers Excel</a:t>
            </a:r>
            <a:endParaRPr lang="en-GB" noProof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8276" y="4678363"/>
            <a:ext cx="6262688" cy="10795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GB" noProof="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FF3451-F0E1-4AF7-B3F4-53D59D24A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2063"/>
            <a:ext cx="2788479" cy="933577"/>
          </a:xfrm>
          <a:prstGeom prst="rect">
            <a:avLst/>
          </a:prstGeom>
        </p:spPr>
      </p:pic>
      <p:sp>
        <p:nvSpPr>
          <p:cNvPr id="25" name="Line 9">
            <a:extLst>
              <a:ext uri="{FF2B5EF4-FFF2-40B4-BE49-F238E27FC236}">
                <a16:creationId xmlns:a16="http://schemas.microsoft.com/office/drawing/2014/main" id="{44686DCA-9A59-4D74-B95A-9CCA283CBCB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34925">
            <a:solidFill>
              <a:srgbClr val="45699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29527B"/>
              </a:solidFill>
              <a:cs typeface="Arial" charset="0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E237B00-BF9F-43A3-8535-2473C810D8AB}"/>
              </a:ext>
            </a:extLst>
          </p:cNvPr>
          <p:cNvGrpSpPr/>
          <p:nvPr/>
        </p:nvGrpSpPr>
        <p:grpSpPr>
          <a:xfrm>
            <a:off x="6440299" y="558075"/>
            <a:ext cx="2283205" cy="1084127"/>
            <a:chOff x="2540465" y="3145400"/>
            <a:chExt cx="2283205" cy="108412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E99E68-644D-417A-9BC4-07FEEC985568}"/>
                </a:ext>
              </a:extLst>
            </p:cNvPr>
            <p:cNvSpPr/>
            <p:nvPr/>
          </p:nvSpPr>
          <p:spPr>
            <a:xfrm>
              <a:off x="2657911" y="3273598"/>
              <a:ext cx="2165759" cy="645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B789573F-A6A2-4362-889C-1C7A196DED52}"/>
                </a:ext>
              </a:extLst>
            </p:cNvPr>
            <p:cNvGrpSpPr/>
            <p:nvPr/>
          </p:nvGrpSpPr>
          <p:grpSpPr>
            <a:xfrm>
              <a:off x="2540465" y="3145400"/>
              <a:ext cx="2138964" cy="1084127"/>
              <a:chOff x="2540465" y="3145400"/>
              <a:chExt cx="2138964" cy="1084127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16C87D96-8420-474E-B095-ED645844F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0465" y="3145400"/>
                <a:ext cx="1042930" cy="1084127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EBDF88E-D2A7-435C-8AFD-33BB01126648}"/>
                  </a:ext>
                </a:extLst>
              </p:cNvPr>
              <p:cNvSpPr/>
              <p:nvPr/>
            </p:nvSpPr>
            <p:spPr>
              <a:xfrm>
                <a:off x="3257639" y="3281041"/>
                <a:ext cx="1274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800" b="1" dirty="0">
                    <a:latin typeface="Raleway script=all rev=2"/>
                  </a:rPr>
                  <a:t>Excel Sup'</a:t>
                </a:r>
                <a:endParaRPr lang="fr-FR" sz="18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FF75C08-BE21-4077-B74A-DDBDA3C3AF7A}"/>
                  </a:ext>
                </a:extLst>
              </p:cNvPr>
              <p:cNvSpPr/>
              <p:nvPr/>
            </p:nvSpPr>
            <p:spPr>
              <a:xfrm>
                <a:off x="3280007" y="3548965"/>
                <a:ext cx="139942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b="1" i="1" dirty="0">
                    <a:latin typeface="Raleway script=all rev=2"/>
                  </a:rPr>
                  <a:t>www.excelsup.fr</a:t>
                </a:r>
                <a:endParaRPr lang="fr-FR" sz="1200" i="1" dirty="0"/>
              </a:p>
            </p:txBody>
          </p:sp>
        </p:grp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2E2B47D-1C7E-40AF-B8D2-656D1216FD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B5CC4-7BA5-463B-801E-7CB76E5325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205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fld id="{4C9B5CC4-7BA5-463B-801E-7CB76E532550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8BD6949-8292-4CC6-9E70-0ED1F9B8AE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165" y="250563"/>
            <a:ext cx="5775814" cy="46705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fr-FR" i="0" kern="1200" dirty="0">
                <a:solidFill>
                  <a:srgbClr val="D65050"/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pPr marL="0" lvl="0" defTabSz="914400" latinLnBrk="0"/>
            <a:r>
              <a:rPr lang="fr-FR" dirty="0"/>
              <a:t>Titre slide 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5BF743E-44AD-4973-81FB-9B9118C66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6797" y="1286405"/>
            <a:ext cx="4495800" cy="2794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>
                <a:latin typeface="+mn-lt"/>
              </a:defRPr>
            </a:lvl4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12945-5415-40AC-AF4A-65402DDC53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8200" y="1286405"/>
            <a:ext cx="4495800" cy="2794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 marL="1028700" marR="0" indent="-2286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tabLst/>
              <a:defRPr/>
            </a:lvl3pPr>
          </a:lstStyle>
          <a:p>
            <a:pPr lvl="2"/>
            <a:r>
              <a:rPr lang="fr-FR" dirty="0"/>
              <a:t>Troisième niveau</a:t>
            </a:r>
          </a:p>
          <a:p>
            <a:pPr marL="1028700" marR="0" lvl="2" indent="-2286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fr-FR" dirty="0"/>
              <a:t>Troisième niveau</a:t>
            </a:r>
          </a:p>
          <a:p>
            <a:pPr marL="1028700" marR="0" lvl="2" indent="-2286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0A12D36-2AE6-46F5-8EFC-0397926851F6}"/>
              </a:ext>
            </a:extLst>
          </p:cNvPr>
          <p:cNvGrpSpPr/>
          <p:nvPr userDrawn="1"/>
        </p:nvGrpSpPr>
        <p:grpSpPr>
          <a:xfrm>
            <a:off x="6403597" y="67624"/>
            <a:ext cx="2283205" cy="1084127"/>
            <a:chOff x="2540465" y="3145400"/>
            <a:chExt cx="2283205" cy="10841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1F13AA-B401-4DDF-B0AD-36DB24A05357}"/>
                </a:ext>
              </a:extLst>
            </p:cNvPr>
            <p:cNvSpPr/>
            <p:nvPr/>
          </p:nvSpPr>
          <p:spPr>
            <a:xfrm>
              <a:off x="2657911" y="3273598"/>
              <a:ext cx="2165759" cy="645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845247F9-12A2-4188-9AA8-55346F5C9D53}"/>
                </a:ext>
              </a:extLst>
            </p:cNvPr>
            <p:cNvGrpSpPr/>
            <p:nvPr/>
          </p:nvGrpSpPr>
          <p:grpSpPr>
            <a:xfrm>
              <a:off x="2540465" y="3145400"/>
              <a:ext cx="2138964" cy="1084127"/>
              <a:chOff x="2540465" y="3145400"/>
              <a:chExt cx="2138964" cy="1084127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A4987CE1-7C63-40E2-B966-C854FFE38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40465" y="3145400"/>
                <a:ext cx="1042930" cy="1084127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0197351-2B65-444A-BFEF-813B74EFF4AF}"/>
                  </a:ext>
                </a:extLst>
              </p:cNvPr>
              <p:cNvSpPr/>
              <p:nvPr/>
            </p:nvSpPr>
            <p:spPr>
              <a:xfrm>
                <a:off x="3257639" y="3281041"/>
                <a:ext cx="1274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800" b="1" dirty="0">
                    <a:latin typeface="Raleway script=all rev=2"/>
                  </a:rPr>
                  <a:t>Excel Sup'</a:t>
                </a:r>
                <a:endParaRPr lang="fr-FR" sz="18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38E6495-887F-447C-B299-CACBFE5D87B8}"/>
                  </a:ext>
                </a:extLst>
              </p:cNvPr>
              <p:cNvSpPr/>
              <p:nvPr/>
            </p:nvSpPr>
            <p:spPr>
              <a:xfrm>
                <a:off x="3280007" y="3548965"/>
                <a:ext cx="139942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b="1" i="1" dirty="0">
                    <a:latin typeface="Raleway script=all rev=2"/>
                  </a:rPr>
                  <a:t>www.excelsup.fr</a:t>
                </a:r>
                <a:endParaRPr lang="fr-FR" sz="1200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13241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2" y="6553200"/>
            <a:ext cx="33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29527B"/>
                </a:solidFill>
                <a:latin typeface="Arial" charset="0"/>
                <a:cs typeface="+mn-cs"/>
              </a:defRPr>
            </a:lvl1pPr>
          </a:lstStyle>
          <a:p>
            <a:fld id="{4C9B5CC4-7BA5-463B-801E-7CB76E532550}" type="slidenum">
              <a:rPr lang="fr-FR" smtClean="0"/>
              <a:t>‹N°›</a:t>
            </a:fld>
            <a:endParaRPr lang="fr-FR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34925">
            <a:solidFill>
              <a:srgbClr val="45699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29527B"/>
              </a:solidFill>
              <a:cs typeface="Arial" charset="0"/>
            </a:endParaRPr>
          </a:p>
        </p:txBody>
      </p:sp>
      <p:sp>
        <p:nvSpPr>
          <p:cNvPr id="2" name="Line 11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31750">
            <a:solidFill>
              <a:srgbClr val="45699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29527B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2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6505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0"/>
        </a:spcBef>
        <a:spcAft>
          <a:spcPct val="25000"/>
        </a:spcAft>
        <a:buClr>
          <a:srgbClr val="CC6600"/>
        </a:buClr>
        <a:buSzPct val="110000"/>
        <a:buFont typeface="Wingdings" pitchFamily="2" charset="2"/>
        <a:defRPr sz="2400" b="1">
          <a:solidFill>
            <a:schemeClr val="tx1">
              <a:lumMod val="75000"/>
            </a:schemeClr>
          </a:solidFill>
          <a:latin typeface="+mj-lt"/>
          <a:ea typeface="+mn-ea"/>
          <a:cs typeface="+mn-cs"/>
        </a:defRPr>
      </a:lvl1pPr>
      <a:lvl2pPr marL="571500" indent="-279400" algn="l" rtl="0" eaLnBrk="1" fontAlgn="base" hangingPunct="1">
        <a:lnSpc>
          <a:spcPct val="110000"/>
        </a:lnSpc>
        <a:spcBef>
          <a:spcPct val="0"/>
        </a:spcBef>
        <a:spcAft>
          <a:spcPct val="25000"/>
        </a:spcAft>
        <a:buClr>
          <a:schemeClr val="accent1">
            <a:lumMod val="75000"/>
          </a:schemeClr>
        </a:buClr>
        <a:buSzPct val="110000"/>
        <a:buFont typeface="Wingdings" pitchFamily="2" charset="2"/>
        <a:buChar char="§"/>
        <a:defRPr lang="fr-FR" sz="1800" b="1" i="0" smtClean="0">
          <a:solidFill>
            <a:schemeClr val="tx1">
              <a:lumMod val="75000"/>
            </a:schemeClr>
          </a:solidFill>
          <a:effectLst/>
          <a:latin typeface="+mj-lt"/>
        </a:defRPr>
      </a:lvl2pPr>
      <a:lvl3pPr marL="1028700" indent="-228600" algn="l" rtl="0" eaLnBrk="1" fontAlgn="base" hangingPunct="1">
        <a:lnSpc>
          <a:spcPct val="110000"/>
        </a:lnSpc>
        <a:spcBef>
          <a:spcPct val="0"/>
        </a:spcBef>
        <a:spcAft>
          <a:spcPct val="25000"/>
        </a:spcAft>
        <a:buClr>
          <a:schemeClr val="accent1">
            <a:lumMod val="75000"/>
          </a:schemeClr>
        </a:buClr>
        <a:buSzPct val="100000"/>
        <a:buFont typeface="Wingdings" panose="05000000000000000000" pitchFamily="2" charset="2"/>
        <a:buChar char="Ø"/>
        <a:defRPr lang="fr-FR" sz="1600" b="0" i="0" smtClean="0">
          <a:solidFill>
            <a:schemeClr val="tx1">
              <a:lumMod val="75000"/>
            </a:schemeClr>
          </a:solidFill>
          <a:effectLst/>
          <a:latin typeface="+mn-lt"/>
        </a:defRPr>
      </a:lvl3pPr>
      <a:lvl4pPr marL="1543050" indent="-285750" algn="l" rtl="0" eaLnBrk="1" fontAlgn="base" hangingPunct="1">
        <a:lnSpc>
          <a:spcPct val="110000"/>
        </a:lnSpc>
        <a:spcBef>
          <a:spcPct val="0"/>
        </a:spcBef>
        <a:spcAft>
          <a:spcPct val="25000"/>
        </a:spcAft>
        <a:buClr>
          <a:schemeClr val="accent1">
            <a:lumMod val="75000"/>
          </a:schemeClr>
        </a:buClr>
        <a:buSzPct val="110000"/>
        <a:buFont typeface="Arial" panose="020B0604020202020204" pitchFamily="34" charset="0"/>
        <a:buChar char="•"/>
        <a:defRPr lang="fr-FR" sz="1600" b="0" i="0" smtClean="0">
          <a:solidFill>
            <a:schemeClr val="tx1">
              <a:lumMod val="75000"/>
            </a:schemeClr>
          </a:solidFill>
          <a:effectLst/>
          <a:latin typeface="Raleway script=all rev=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33A0B1-D8AE-40EC-8A53-1FFDFC5783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Bonnes pratiques de création de fichiers Excel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D0AB24-4150-4E70-BFA8-51FB6F2664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Module 6 – Cours avancé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5220B1-15FB-43A2-A2B7-FFCE72159C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B5CC4-7BA5-463B-801E-7CB76E53255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9983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2CD0F4-0303-499A-BB73-58A3FAAE6F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165" y="250563"/>
            <a:ext cx="5775814" cy="467051"/>
          </a:xfrm>
        </p:spPr>
        <p:txBody>
          <a:bodyPr/>
          <a:lstStyle/>
          <a:p>
            <a:r>
              <a:rPr lang="fr-FR" dirty="0"/>
              <a:t>Pourquoi s’embêter avec ça?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176A62-2F38-4A10-A38E-4BAD9643030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02280" y="4498049"/>
            <a:ext cx="7475417" cy="1802084"/>
          </a:xfrm>
        </p:spPr>
        <p:txBody>
          <a:bodyPr/>
          <a:lstStyle/>
          <a:p>
            <a:r>
              <a:rPr lang="fr-FR" sz="1800" dirty="0"/>
              <a:t>Les bonnes pratiques, ça permet de  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b="0" dirty="0">
                <a:latin typeface="+mn-lt"/>
              </a:rPr>
              <a:t> Gagner du temps personnellement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b="0" dirty="0">
                <a:latin typeface="+mn-lt"/>
              </a:rPr>
              <a:t> En faire gagner à vos collègues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b="0" dirty="0">
                <a:latin typeface="+mn-lt"/>
              </a:rPr>
              <a:t> Réduire le risque d’erreur (et potentiellement de mauvaise décision!)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8DF29E7-6B54-4168-AF8B-E819966DDF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B5CC4-7BA5-463B-801E-7CB76E532550}" type="slidenum">
              <a:rPr lang="fr-FR" smtClean="0"/>
              <a:t>2</a:t>
            </a:fld>
            <a:endParaRPr lang="fr-FR"/>
          </a:p>
        </p:txBody>
      </p:sp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F113E5B5-B224-4A64-A874-53FCF0A99B2F}"/>
              </a:ext>
            </a:extLst>
          </p:cNvPr>
          <p:cNvSpPr txBox="1">
            <a:spLocks/>
          </p:cNvSpPr>
          <p:nvPr/>
        </p:nvSpPr>
        <p:spPr>
          <a:xfrm>
            <a:off x="502280" y="1395517"/>
            <a:ext cx="7475417" cy="28493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rgbClr val="CC6600"/>
              </a:buClr>
              <a:buSzPct val="110000"/>
              <a:buFont typeface="Wingdings" pitchFamily="2" charset="2"/>
              <a:defRPr sz="2400" b="1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71500" indent="-279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" pitchFamily="2" charset="2"/>
              <a:buChar char="§"/>
              <a:defRPr lang="fr-FR" sz="1800" b="1" i="0" smtClean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defRPr>
            </a:lvl2pPr>
            <a:lvl3pPr marL="10287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defRPr lang="fr-FR" sz="1600" b="0" i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</a:defRPr>
            </a:lvl3pPr>
            <a:lvl4pPr marL="1543050" indent="-2857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 lang="fr-FR" sz="1600" b="0" i="0">
                <a:solidFill>
                  <a:schemeClr val="tx1">
                    <a:lumMod val="75000"/>
                  </a:schemeClr>
                </a:solidFill>
                <a:effectLst/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kern="0" dirty="0"/>
              <a:t>Mince alors, je sais bien comment fonctionnent mes fichiers! </a:t>
            </a:r>
          </a:p>
          <a:p>
            <a:r>
              <a:rPr lang="fr-FR" sz="1800" kern="0" dirty="0"/>
              <a:t>Oui, mais…</a:t>
            </a:r>
            <a:endParaRPr lang="fr-FR" sz="1400" b="0" kern="0" dirty="0">
              <a:latin typeface="+mn-lt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0" kern="0" dirty="0">
                <a:latin typeface="+mn-lt"/>
              </a:rPr>
              <a:t>Un fichier bien fichu sera plus facile à maintenir et à mettre à jour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0" kern="0" dirty="0"/>
              <a:t>Un fichier bien fichu réduira le risque d’erreur à l’utilisation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0" kern="0" dirty="0">
                <a:latin typeface="+mn-lt"/>
              </a:rPr>
              <a:t>Si des collègues ont des soucis en utilisant mon travail, il faudra que je passe du temps à faire du support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0" kern="0" dirty="0"/>
              <a:t>Ce n’est jamais agréable de reprendre un brouillon vieux de 3ans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0" kern="0" dirty="0"/>
              <a:t>… surtout s’il a été monté par quelqu’un d’autre ! </a:t>
            </a:r>
          </a:p>
          <a:p>
            <a:pPr marL="0" indent="0">
              <a:buClr>
                <a:schemeClr val="accent1">
                  <a:lumMod val="75000"/>
                </a:schemeClr>
              </a:buClr>
            </a:pPr>
            <a:endParaRPr lang="fr-FR" sz="14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467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800588B-2636-4F47-9180-A5F0D3B83CA5}"/>
              </a:ext>
            </a:extLst>
          </p:cNvPr>
          <p:cNvSpPr txBox="1"/>
          <p:nvPr/>
        </p:nvSpPr>
        <p:spPr>
          <a:xfrm>
            <a:off x="656829" y="3894871"/>
            <a:ext cx="73505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u="sng" dirty="0">
                <a:solidFill>
                  <a:schemeClr val="accent1">
                    <a:lumMod val="75000"/>
                  </a:schemeClr>
                </a:solidFill>
              </a:rPr>
              <a:t>Nommez fichiers &amp; onglets de manière aussi claire que possible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sz="14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u="sng" dirty="0">
                <a:solidFill>
                  <a:schemeClr val="accent1">
                    <a:lumMod val="75000"/>
                  </a:schemeClr>
                </a:solidFill>
              </a:rPr>
              <a:t>Mettez en évidence les onglets d’intérêt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/>
              <a:t>pour vos utilisateurs avec des couleurs  :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Rapports, tableaux de bord : couleurs vives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Calculs, configuration : gris, couleurs ternes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fr-FR" sz="14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1400" dirty="0"/>
              <a:t>Laissez quelques instructions de mise à jour / d’utilisation dans un onglet dédié (jeu de captures d’écran avec quelques commentaires, par exemple)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2CD0F4-0303-499A-BB73-58A3FAAE6F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Bonnes pratiques de structuration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176A62-2F38-4A10-A38E-4BAD9643030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84166" y="1276676"/>
            <a:ext cx="7475417" cy="476250"/>
          </a:xfrm>
        </p:spPr>
        <p:txBody>
          <a:bodyPr/>
          <a:lstStyle/>
          <a:p>
            <a:r>
              <a:rPr lang="fr-FR" dirty="0"/>
              <a:t>Adoptez une structure de fichier claire &amp; lisible !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2AF0586-94A2-46A9-BE74-0FB72DBE9D2E}"/>
              </a:ext>
            </a:extLst>
          </p:cNvPr>
          <p:cNvGrpSpPr/>
          <p:nvPr/>
        </p:nvGrpSpPr>
        <p:grpSpPr>
          <a:xfrm>
            <a:off x="504243" y="1863373"/>
            <a:ext cx="6258203" cy="1693689"/>
            <a:chOff x="504243" y="1863373"/>
            <a:chExt cx="6258203" cy="1693689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6C671BC-C983-4880-A190-8D5E5D9D6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8094" y="2491915"/>
              <a:ext cx="1884352" cy="1039883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835B0684-BEF3-4E2E-A7A5-E7B99973DE1F}"/>
                </a:ext>
              </a:extLst>
            </p:cNvPr>
            <p:cNvGrpSpPr/>
            <p:nvPr/>
          </p:nvGrpSpPr>
          <p:grpSpPr>
            <a:xfrm>
              <a:off x="504243" y="1863373"/>
              <a:ext cx="5099093" cy="1693689"/>
              <a:chOff x="504241" y="1863371"/>
              <a:chExt cx="5099093" cy="1693689"/>
            </a:xfrm>
          </p:grpSpPr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B8460F8E-C7CD-422B-838A-15820125B563}"/>
                  </a:ext>
                </a:extLst>
              </p:cNvPr>
              <p:cNvGrpSpPr/>
              <p:nvPr/>
            </p:nvGrpSpPr>
            <p:grpSpPr>
              <a:xfrm>
                <a:off x="504241" y="1863371"/>
                <a:ext cx="5099093" cy="1693689"/>
                <a:chOff x="504241" y="1863371"/>
                <a:chExt cx="5099093" cy="1693689"/>
              </a:xfrm>
            </p:grpSpPr>
            <p:pic>
              <p:nvPicPr>
                <p:cNvPr id="7" name="Image 6">
                  <a:extLst>
                    <a:ext uri="{FF2B5EF4-FFF2-40B4-BE49-F238E27FC236}">
                      <a16:creationId xmlns:a16="http://schemas.microsoft.com/office/drawing/2014/main" id="{D04B0C42-16E1-4FE7-B13D-3E2D7CB3E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4241" y="1863371"/>
                  <a:ext cx="5099093" cy="364221"/>
                </a:xfrm>
                <a:prstGeom prst="rect">
                  <a:avLst/>
                </a:prstGeom>
              </p:spPr>
            </p:pic>
            <p:pic>
              <p:nvPicPr>
                <p:cNvPr id="8" name="Image 7">
                  <a:extLst>
                    <a:ext uri="{FF2B5EF4-FFF2-40B4-BE49-F238E27FC236}">
                      <a16:creationId xmlns:a16="http://schemas.microsoft.com/office/drawing/2014/main" id="{2603E878-6089-44CB-AE06-2C3286ADFE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94568" y="2482776"/>
                  <a:ext cx="971338" cy="717700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</p:pic>
            <p:pic>
              <p:nvPicPr>
                <p:cNvPr id="9" name="Image 8">
                  <a:extLst>
                    <a:ext uri="{FF2B5EF4-FFF2-40B4-BE49-F238E27FC236}">
                      <a16:creationId xmlns:a16="http://schemas.microsoft.com/office/drawing/2014/main" id="{BA075C17-1DD8-4E9D-A863-8D77BC802F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9201" y="2449435"/>
                  <a:ext cx="2186102" cy="1107625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</p:pic>
            <p:pic>
              <p:nvPicPr>
                <p:cNvPr id="12" name="Image 11">
                  <a:extLst>
                    <a:ext uri="{FF2B5EF4-FFF2-40B4-BE49-F238E27FC236}">
                      <a16:creationId xmlns:a16="http://schemas.microsoft.com/office/drawing/2014/main" id="{56BFCF6D-6636-42F2-BC46-55881A1D25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00662" y="2814096"/>
                  <a:ext cx="971338" cy="717700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</p:pic>
            <p:cxnSp>
              <p:nvCxnSpPr>
                <p:cNvPr id="15" name="Connecteur droit avec flèche 14">
                  <a:extLst>
                    <a:ext uri="{FF2B5EF4-FFF2-40B4-BE49-F238E27FC236}">
                      <a16:creationId xmlns:a16="http://schemas.microsoft.com/office/drawing/2014/main" id="{ED65480E-6E7F-4EA9-919F-6D74AD49F272}"/>
                    </a:ext>
                  </a:extLst>
                </p:cNvPr>
                <p:cNvCxnSpPr/>
                <p:nvPr/>
              </p:nvCxnSpPr>
              <p:spPr bwMode="auto">
                <a:xfrm flipV="1">
                  <a:off x="632869" y="2711491"/>
                  <a:ext cx="372663" cy="3963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>
                  <a:extLst>
                    <a:ext uri="{FF2B5EF4-FFF2-40B4-BE49-F238E27FC236}">
                      <a16:creationId xmlns:a16="http://schemas.microsoft.com/office/drawing/2014/main" id="{242D6AF3-5E5A-4960-ACEF-6894667CADB1}"/>
                    </a:ext>
                  </a:extLst>
                </p:cNvPr>
                <p:cNvCxnSpPr/>
                <p:nvPr/>
              </p:nvCxnSpPr>
              <p:spPr bwMode="auto">
                <a:xfrm>
                  <a:off x="629990" y="2045481"/>
                  <a:ext cx="0" cy="6699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>
                  <a:extLst>
                    <a:ext uri="{FF2B5EF4-FFF2-40B4-BE49-F238E27FC236}">
                      <a16:creationId xmlns:a16="http://schemas.microsoft.com/office/drawing/2014/main" id="{CAD6BA23-8963-4596-A829-1DE9E69D2078}"/>
                    </a:ext>
                  </a:extLst>
                </p:cNvPr>
                <p:cNvCxnSpPr/>
                <p:nvPr/>
              </p:nvCxnSpPr>
              <p:spPr bwMode="auto">
                <a:xfrm>
                  <a:off x="3105357" y="2100256"/>
                  <a:ext cx="0" cy="6699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avec flèche 20">
                  <a:extLst>
                    <a:ext uri="{FF2B5EF4-FFF2-40B4-BE49-F238E27FC236}">
                      <a16:creationId xmlns:a16="http://schemas.microsoft.com/office/drawing/2014/main" id="{D2FFF3C4-7A67-49DB-B5C8-33680884FFE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700453" y="3037089"/>
                  <a:ext cx="372663" cy="3962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21">
                  <a:extLst>
                    <a:ext uri="{FF2B5EF4-FFF2-40B4-BE49-F238E27FC236}">
                      <a16:creationId xmlns:a16="http://schemas.microsoft.com/office/drawing/2014/main" id="{B1F28396-617E-4DF1-932F-6BF343D9831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700453" y="2100256"/>
                  <a:ext cx="8283" cy="948348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Connecteur droit avec flèche 18">
                <a:extLst>
                  <a:ext uri="{FF2B5EF4-FFF2-40B4-BE49-F238E27FC236}">
                    <a16:creationId xmlns:a16="http://schemas.microsoft.com/office/drawing/2014/main" id="{91406887-4B7F-4CDD-8D15-4ED8E1BCDC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05357" y="2766266"/>
                <a:ext cx="375542" cy="1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8DF29E7-6B54-4168-AF8B-E819966DDF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B5CC4-7BA5-463B-801E-7CB76E53255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4614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2CD0F4-0303-499A-BB73-58A3FAAE6F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165" y="250563"/>
            <a:ext cx="5775814" cy="467051"/>
          </a:xfrm>
        </p:spPr>
        <p:txBody>
          <a:bodyPr/>
          <a:lstStyle/>
          <a:p>
            <a:r>
              <a:rPr lang="fr-FR" dirty="0"/>
              <a:t>Bonnes pratiques - Tables de données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E14BC13-9CFF-4630-AD4E-FBDBF162280E}"/>
              </a:ext>
            </a:extLst>
          </p:cNvPr>
          <p:cNvSpPr txBox="1"/>
          <p:nvPr/>
        </p:nvSpPr>
        <p:spPr>
          <a:xfrm>
            <a:off x="142085" y="1152268"/>
            <a:ext cx="86160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u="sng" dirty="0">
                <a:solidFill>
                  <a:schemeClr val="accent1">
                    <a:lumMod val="75000"/>
                  </a:schemeClr>
                </a:solidFill>
              </a:rPr>
              <a:t>Une seule table de données par onglet !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fr-FR" sz="14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u="sng" dirty="0">
                <a:solidFill>
                  <a:schemeClr val="accent1">
                    <a:lumMod val="75000"/>
                  </a:schemeClr>
                </a:solidFill>
              </a:rPr>
              <a:t>Différenciez visuellement données brutes et colonnes calculées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fr-FR" sz="14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Données brutes : A garder en bloc à gauche (facilite la màj)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Colonnes calculées : A droite, essayez de garder une progression logique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1400" dirty="0"/>
              <a:t>Passez au maximum par la fonction tableau pour éviter les « formules pas tirées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u="sng" dirty="0">
                <a:solidFill>
                  <a:schemeClr val="accent1">
                    <a:lumMod val="75000"/>
                  </a:schemeClr>
                </a:solidFill>
              </a:rPr>
              <a:t>Facilitez l’exploitation de la table avec un TCD </a:t>
            </a:r>
            <a:r>
              <a:rPr lang="fr-FR" sz="1400" dirty="0"/>
              <a:t>: 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Nommez vos colonnes de manière aussi claire que possible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Faites débuter la table en A1 pour faire un TCD sur les colonnes (type A:n) sans préciser un n° de ligne maximum (pas d’embêtement à la mise à jour)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Une colonne par « dimension ». Par exemple, on évite de créer une colonne par mois, on crée plutôt une seule colonne « mois » qui contienne la bonne information.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1BEA9C1E-1BCA-433E-B9A8-1743254D6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09" y="4579983"/>
            <a:ext cx="7333040" cy="108520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Accolade ouvrante 5">
            <a:extLst>
              <a:ext uri="{FF2B5EF4-FFF2-40B4-BE49-F238E27FC236}">
                <a16:creationId xmlns:a16="http://schemas.microsoft.com/office/drawing/2014/main" id="{55F169D5-74B3-4739-85FF-460FD1FFEE01}"/>
              </a:ext>
            </a:extLst>
          </p:cNvPr>
          <p:cNvSpPr/>
          <p:nvPr/>
        </p:nvSpPr>
        <p:spPr bwMode="auto">
          <a:xfrm rot="16200000">
            <a:off x="1752652" y="4407792"/>
            <a:ext cx="260058" cy="2794833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A689CA03-BE49-49A8-ADB2-FF4803E94B79}"/>
              </a:ext>
            </a:extLst>
          </p:cNvPr>
          <p:cNvSpPr/>
          <p:nvPr/>
        </p:nvSpPr>
        <p:spPr bwMode="auto">
          <a:xfrm rot="16200000">
            <a:off x="5540931" y="3530573"/>
            <a:ext cx="260058" cy="4563607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6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4D52FD2-DA20-4E05-8C18-D070F9D293A3}"/>
              </a:ext>
            </a:extLst>
          </p:cNvPr>
          <p:cNvSpPr txBox="1"/>
          <p:nvPr/>
        </p:nvSpPr>
        <p:spPr>
          <a:xfrm>
            <a:off x="562060" y="5942406"/>
            <a:ext cx="2776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chemeClr val="bg2"/>
                </a:solidFill>
              </a:rPr>
              <a:t>Données brutes (directement au format ou vous les récupérez)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0817898-4804-413A-B85B-1FF28661160E}"/>
              </a:ext>
            </a:extLst>
          </p:cNvPr>
          <p:cNvSpPr txBox="1"/>
          <p:nvPr/>
        </p:nvSpPr>
        <p:spPr>
          <a:xfrm>
            <a:off x="3424106" y="5889303"/>
            <a:ext cx="49229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chemeClr val="bg2"/>
                </a:solidFill>
              </a:rPr>
              <a:t>Colonnes calculées : retouches des dates &amp; chaines de texte, association de propriétés avec des </a:t>
            </a:r>
            <a:r>
              <a:rPr lang="fr-FR" sz="1100" i="1" dirty="0" err="1">
                <a:solidFill>
                  <a:schemeClr val="bg2"/>
                </a:solidFill>
              </a:rPr>
              <a:t>RechercheV</a:t>
            </a:r>
            <a:r>
              <a:rPr lang="fr-FR" sz="1100" i="1" dirty="0">
                <a:solidFill>
                  <a:schemeClr val="bg2"/>
                </a:solidFill>
              </a:rPr>
              <a:t>, calculs…</a:t>
            </a:r>
            <a:br>
              <a:rPr lang="fr-FR" sz="1100" i="1" dirty="0">
                <a:solidFill>
                  <a:schemeClr val="bg2"/>
                </a:solidFill>
              </a:rPr>
            </a:br>
            <a:r>
              <a:rPr lang="fr-FR" sz="1100" i="1" dirty="0">
                <a:solidFill>
                  <a:schemeClr val="bg2"/>
                </a:solidFill>
              </a:rPr>
              <a:t>On passe par des colonnes intermédiaires si les calculs sont complexes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58DD899-9E22-45D5-920A-AACF8D19F87B}"/>
              </a:ext>
            </a:extLst>
          </p:cNvPr>
          <p:cNvCxnSpPr>
            <a:cxnSpLocks/>
          </p:cNvCxnSpPr>
          <p:nvPr/>
        </p:nvCxnSpPr>
        <p:spPr bwMode="auto">
          <a:xfrm flipH="1">
            <a:off x="3322040" y="4496499"/>
            <a:ext cx="16779" cy="1266738"/>
          </a:xfrm>
          <a:prstGeom prst="line">
            <a:avLst/>
          </a:prstGeom>
          <a:ln w="28575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CAFA02C-F597-40F4-AE0A-414E1B3014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B5CC4-7BA5-463B-801E-7CB76E53255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9208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2CD0F4-0303-499A-BB73-58A3FAAE6F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Bonnes pratiques - Tableaux de bord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6B4BB4-8C74-46D0-98AC-DC36CA507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87" y="1245364"/>
            <a:ext cx="5160327" cy="261456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A7401FE-06F1-4F7F-B9E6-875C7B374EA4}"/>
              </a:ext>
            </a:extLst>
          </p:cNvPr>
          <p:cNvSpPr txBox="1"/>
          <p:nvPr/>
        </p:nvSpPr>
        <p:spPr>
          <a:xfrm>
            <a:off x="5482736" y="1289509"/>
            <a:ext cx="36612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u="sng" dirty="0">
                <a:solidFill>
                  <a:schemeClr val="accent1">
                    <a:lumMod val="75000"/>
                  </a:schemeClr>
                </a:solidFill>
              </a:rPr>
              <a:t>Choisissez les meilleurs visuels possibles &amp; soignez-les</a:t>
            </a:r>
            <a:r>
              <a:rPr lang="fr-FR" sz="1400" dirty="0"/>
              <a:t> (étiquettes, titres des axes…). But : permettre une prise de décision pertinente.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Prévoyez la taille d’affichage de la zone utile pour coller avec un plein écran en zoom 85 -100%</a:t>
            </a:r>
          </a:p>
          <a:p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u="sng" dirty="0">
                <a:solidFill>
                  <a:schemeClr val="accent1">
                    <a:lumMod val="75000"/>
                  </a:schemeClr>
                </a:solidFill>
              </a:rPr>
              <a:t>Utilisez au maximum les graphes de TCD avec segments</a:t>
            </a:r>
            <a:r>
              <a:rPr lang="fr-FR" sz="1400" dirty="0"/>
              <a:t> pour permettre l’analyse des données.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Laissez les TCD « source »  proches de l’affichage : comme ça, les valeurs numériques sont consultables si besoin. Faites en sorte qu’ils ne puissent pas se chevaucher si les données changent!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Si vous affichez des valeurs numériques, pensez mise en forme conditionnelle (objectifs…)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2649E99-1479-4A98-A6AF-6F1D7BD8F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19" y="4536921"/>
            <a:ext cx="5021261" cy="114238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90547DD-EADA-4069-882A-B2C5C3642654}"/>
              </a:ext>
            </a:extLst>
          </p:cNvPr>
          <p:cNvSpPr txBox="1"/>
          <p:nvPr/>
        </p:nvSpPr>
        <p:spPr>
          <a:xfrm>
            <a:off x="129687" y="3897914"/>
            <a:ext cx="5423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chemeClr val="bg2"/>
                </a:solidFill>
              </a:rPr>
              <a:t>Zone d’affichage principale : jeu de graphes de TCD &amp;  d’indicateurs visuels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4E0ABDA-E39A-4C7E-BDA8-7FB0E47EDF2A}"/>
              </a:ext>
            </a:extLst>
          </p:cNvPr>
          <p:cNvSpPr txBox="1"/>
          <p:nvPr/>
        </p:nvSpPr>
        <p:spPr>
          <a:xfrm>
            <a:off x="98975" y="5676892"/>
            <a:ext cx="54233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err="1">
                <a:solidFill>
                  <a:schemeClr val="bg2"/>
                </a:solidFill>
              </a:rPr>
              <a:t>TCDs</a:t>
            </a:r>
            <a:r>
              <a:rPr lang="fr-FR" sz="1100" i="1" dirty="0">
                <a:solidFill>
                  <a:schemeClr val="bg2"/>
                </a:solidFill>
              </a:rPr>
              <a:t> calculant les données affichées : à laisser à proximité pour consultation, pensez à les disposer pour éviter tout « chevauchement » même en cas de mise à jour des données.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C9AC037-1B2B-453E-AC66-52369FC55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B5CC4-7BA5-463B-801E-7CB76E53255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2424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2CD0F4-0303-499A-BB73-58A3FAAE6F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Quelques structures efficaces…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5BD69595-2D79-4C00-9BDF-E9E51D51437C}"/>
              </a:ext>
            </a:extLst>
          </p:cNvPr>
          <p:cNvSpPr txBox="1">
            <a:spLocks/>
          </p:cNvSpPr>
          <p:nvPr/>
        </p:nvSpPr>
        <p:spPr>
          <a:xfrm>
            <a:off x="284166" y="1029027"/>
            <a:ext cx="7939897" cy="75639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rgbClr val="CC6600"/>
              </a:buClr>
              <a:buSzPct val="110000"/>
              <a:buFont typeface="Wingdings" pitchFamily="2" charset="2"/>
              <a:defRPr sz="2400" b="1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71500" indent="-279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" pitchFamily="2" charset="2"/>
              <a:buChar char="§"/>
              <a:defRPr lang="fr-FR" sz="1800" b="1" i="0" smtClean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defRPr>
            </a:lvl2pPr>
            <a:lvl3pPr marL="10287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defRPr lang="fr-FR" sz="1600" b="0" i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</a:defRPr>
            </a:lvl3pPr>
            <a:lvl4pPr marL="1543050" indent="-2857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 lang="fr-FR" sz="1600" b="0" i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Clr>
                <a:schemeClr val="tx1">
                  <a:lumMod val="75000"/>
                </a:schemeClr>
              </a:buClr>
              <a:buFont typeface="+mj-lt"/>
              <a:buAutoNum type="arabicParenR"/>
            </a:pPr>
            <a:r>
              <a:rPr lang="fr-FR" kern="0" dirty="0"/>
              <a:t>Le fichier de suivi &amp; d’analyse « source unique »</a:t>
            </a:r>
          </a:p>
          <a:p>
            <a:pPr marL="0" indent="0">
              <a:buClr>
                <a:schemeClr val="tx1">
                  <a:lumMod val="75000"/>
                </a:schemeClr>
              </a:buClr>
            </a:pPr>
            <a:r>
              <a:rPr lang="fr-FR" sz="1400" b="0" i="1" kern="0" dirty="0"/>
              <a:t>Exemples : Suivi des ventes, suivi de production, analyses causes de non-qualité…</a:t>
            </a:r>
          </a:p>
          <a:p>
            <a:pPr marL="457200" indent="-457200">
              <a:buAutoNum type="arabicParenR"/>
            </a:pPr>
            <a:endParaRPr lang="fr-FR" b="0" i="1" kern="0" dirty="0"/>
          </a:p>
          <a:p>
            <a:endParaRPr lang="fr-FR" b="0" i="1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4A7F6A7-9747-4107-969D-DD974F4409EC}"/>
              </a:ext>
            </a:extLst>
          </p:cNvPr>
          <p:cNvSpPr txBox="1"/>
          <p:nvPr/>
        </p:nvSpPr>
        <p:spPr>
          <a:xfrm>
            <a:off x="168651" y="5702545"/>
            <a:ext cx="3321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i="1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2) Tables de configuration permettant de relier un certain nombre de propriétés à chaque ligne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F8FBB44-92E9-4109-AB43-EDEC4222A7D0}"/>
              </a:ext>
            </a:extLst>
          </p:cNvPr>
          <p:cNvSpPr txBox="1"/>
          <p:nvPr/>
        </p:nvSpPr>
        <p:spPr>
          <a:xfrm>
            <a:off x="4206964" y="5854294"/>
            <a:ext cx="47305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i="1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5) Affichage visuel avec des graphes et segments de TCD et/ou des macro-indicateurs (LIRETABCROISDYNAMIQUE…) avec de la mise en forme conditionnelle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627ED1D-33DA-43FE-874E-B858E03D8521}"/>
              </a:ext>
            </a:extLst>
          </p:cNvPr>
          <p:cNvSpPr txBox="1"/>
          <p:nvPr/>
        </p:nvSpPr>
        <p:spPr>
          <a:xfrm>
            <a:off x="3899391" y="2998476"/>
            <a:ext cx="4730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i="1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4) </a:t>
            </a:r>
            <a:r>
              <a:rPr lang="fr-FR" dirty="0" err="1"/>
              <a:t>TCDs</a:t>
            </a:r>
            <a:r>
              <a:rPr lang="fr-FR" dirty="0"/>
              <a:t> ou formules de calcul à base de SOMME.SI.ENS, NB.SI.ENS…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CC70075-D41D-40BD-9F4C-A383854D3E43}"/>
              </a:ext>
            </a:extLst>
          </p:cNvPr>
          <p:cNvSpPr txBox="1"/>
          <p:nvPr/>
        </p:nvSpPr>
        <p:spPr>
          <a:xfrm>
            <a:off x="533391" y="3675714"/>
            <a:ext cx="1898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fr-FR" sz="1100" i="1" dirty="0">
                <a:solidFill>
                  <a:schemeClr val="bg2"/>
                </a:solidFill>
              </a:rPr>
              <a:t>Données brutes</a:t>
            </a:r>
          </a:p>
          <a:p>
            <a:r>
              <a:rPr lang="fr-FR" sz="1100" i="1" dirty="0">
                <a:solidFill>
                  <a:schemeClr val="bg2"/>
                </a:solidFill>
              </a:rPr>
              <a:t>(e.g. extraction de votre SI)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258577B-AE14-462C-BB49-5F0A25C444CF}"/>
              </a:ext>
            </a:extLst>
          </p:cNvPr>
          <p:cNvSpPr txBox="1"/>
          <p:nvPr/>
        </p:nvSpPr>
        <p:spPr>
          <a:xfrm>
            <a:off x="2699537" y="3735464"/>
            <a:ext cx="16113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i="1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3) Colonnes calculées pour associer les propriétés voulues à chaque ligne (RECHERCHEV…)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A8E088F-FCA0-47F0-8359-DCA2C1A31E1D}"/>
              </a:ext>
            </a:extLst>
          </p:cNvPr>
          <p:cNvGrpSpPr/>
          <p:nvPr/>
        </p:nvGrpSpPr>
        <p:grpSpPr>
          <a:xfrm>
            <a:off x="368057" y="1943105"/>
            <a:ext cx="8466777" cy="3835449"/>
            <a:chOff x="368057" y="1943105"/>
            <a:chExt cx="8466777" cy="3835449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E79D546-943E-4BFD-BCD2-E47D3E4E5C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531"/>
            <a:stretch/>
          </p:blipFill>
          <p:spPr>
            <a:xfrm>
              <a:off x="502048" y="4332908"/>
              <a:ext cx="1738178" cy="1226122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41563E3-86D4-4C3C-88CC-CB09CC93C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9939" y="4712051"/>
              <a:ext cx="1818514" cy="893846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5A40D839-C892-488B-A3BF-B4D0C3C6E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3277" y="3548436"/>
              <a:ext cx="3610784" cy="182946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EDBF310F-91EA-4EFC-ADEC-7CB8AD4C4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57" y="1943105"/>
              <a:ext cx="2689468" cy="16537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7BE3B40E-A7FA-40AC-A440-3F9BCF14D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9399"/>
            <a:stretch/>
          </p:blipFill>
          <p:spPr>
            <a:xfrm>
              <a:off x="3899391" y="2049666"/>
              <a:ext cx="4592146" cy="946559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7B7B16B8-20C7-402C-8648-629F89D1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72252" y="5090340"/>
              <a:ext cx="1919287" cy="68821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61802627-5178-4DB4-A408-C51744FBEDCD}"/>
                </a:ext>
              </a:extLst>
            </p:cNvPr>
            <p:cNvSpPr/>
            <p:nvPr/>
          </p:nvSpPr>
          <p:spPr bwMode="auto">
            <a:xfrm>
              <a:off x="513158" y="3442896"/>
              <a:ext cx="334000" cy="1314450"/>
            </a:xfrm>
            <a:custGeom>
              <a:avLst/>
              <a:gdLst>
                <a:gd name="connsiteX0" fmla="*/ 267325 w 334000"/>
                <a:gd name="connsiteY0" fmla="*/ 0 h 1314450"/>
                <a:gd name="connsiteX1" fmla="*/ 625 w 334000"/>
                <a:gd name="connsiteY1" fmla="*/ 400050 h 1314450"/>
                <a:gd name="connsiteX2" fmla="*/ 334000 w 334000"/>
                <a:gd name="connsiteY2" fmla="*/ 131445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000" h="1314450">
                  <a:moveTo>
                    <a:pt x="267325" y="0"/>
                  </a:moveTo>
                  <a:cubicBezTo>
                    <a:pt x="128419" y="90487"/>
                    <a:pt x="-10487" y="180975"/>
                    <a:pt x="625" y="400050"/>
                  </a:cubicBezTo>
                  <a:cubicBezTo>
                    <a:pt x="11737" y="619125"/>
                    <a:pt x="207000" y="1068388"/>
                    <a:pt x="334000" y="1314450"/>
                  </a:cubicBezTo>
                </a:path>
              </a:pathLst>
            </a:custGeom>
            <a:ln>
              <a:headEnd type="none" w="med" len="med"/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C578FB80-39DB-42A2-9FED-F5FCC58FAFA9}"/>
                </a:ext>
              </a:extLst>
            </p:cNvPr>
            <p:cNvSpPr/>
            <p:nvPr/>
          </p:nvSpPr>
          <p:spPr bwMode="auto">
            <a:xfrm>
              <a:off x="2028827" y="3467100"/>
              <a:ext cx="595749" cy="1409700"/>
            </a:xfrm>
            <a:custGeom>
              <a:avLst/>
              <a:gdLst>
                <a:gd name="connsiteX0" fmla="*/ 0 w 595749"/>
                <a:gd name="connsiteY0" fmla="*/ 1409700 h 1409700"/>
                <a:gd name="connsiteX1" fmla="*/ 590550 w 595749"/>
                <a:gd name="connsiteY1" fmla="*/ 885825 h 1409700"/>
                <a:gd name="connsiteX2" fmla="*/ 285750 w 595749"/>
                <a:gd name="connsiteY2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749" h="1409700">
                  <a:moveTo>
                    <a:pt x="0" y="1409700"/>
                  </a:moveTo>
                  <a:cubicBezTo>
                    <a:pt x="271462" y="1265237"/>
                    <a:pt x="542925" y="1120775"/>
                    <a:pt x="590550" y="885825"/>
                  </a:cubicBezTo>
                  <a:cubicBezTo>
                    <a:pt x="638175" y="650875"/>
                    <a:pt x="344488" y="182562"/>
                    <a:pt x="285750" y="0"/>
                  </a:cubicBezTo>
                </a:path>
              </a:pathLst>
            </a:custGeom>
            <a:ln>
              <a:headEnd type="none" w="med" len="med"/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1E7F05F-0E0C-4400-B872-772E2115E5D3}"/>
                </a:ext>
              </a:extLst>
            </p:cNvPr>
            <p:cNvSpPr/>
            <p:nvPr/>
          </p:nvSpPr>
          <p:spPr bwMode="auto">
            <a:xfrm>
              <a:off x="2419350" y="2143237"/>
              <a:ext cx="2171700" cy="714265"/>
            </a:xfrm>
            <a:custGeom>
              <a:avLst/>
              <a:gdLst>
                <a:gd name="connsiteX0" fmla="*/ 0 w 2171700"/>
                <a:gd name="connsiteY0" fmla="*/ 714265 h 714265"/>
                <a:gd name="connsiteX1" fmla="*/ 447675 w 2171700"/>
                <a:gd name="connsiteY1" fmla="*/ 123715 h 714265"/>
                <a:gd name="connsiteX2" fmla="*/ 1009650 w 2171700"/>
                <a:gd name="connsiteY2" fmla="*/ 18940 h 714265"/>
                <a:gd name="connsiteX3" fmla="*/ 2171700 w 2171700"/>
                <a:gd name="connsiteY3" fmla="*/ 390415 h 71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1700" h="714265">
                  <a:moveTo>
                    <a:pt x="0" y="714265"/>
                  </a:moveTo>
                  <a:cubicBezTo>
                    <a:pt x="139700" y="476933"/>
                    <a:pt x="279400" y="239602"/>
                    <a:pt x="447675" y="123715"/>
                  </a:cubicBezTo>
                  <a:cubicBezTo>
                    <a:pt x="615950" y="7828"/>
                    <a:pt x="722312" y="-25510"/>
                    <a:pt x="1009650" y="18940"/>
                  </a:cubicBezTo>
                  <a:cubicBezTo>
                    <a:pt x="1296988" y="63390"/>
                    <a:pt x="1981200" y="323740"/>
                    <a:pt x="2171700" y="390415"/>
                  </a:cubicBezTo>
                </a:path>
              </a:pathLst>
            </a:custGeom>
            <a:ln>
              <a:headEnd type="none" w="med" len="med"/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84D13385-65A2-4754-9BAF-1687E16C35B2}"/>
                </a:ext>
              </a:extLst>
            </p:cNvPr>
            <p:cNvSpPr/>
            <p:nvPr/>
          </p:nvSpPr>
          <p:spPr bwMode="auto">
            <a:xfrm>
              <a:off x="7880769" y="2917862"/>
              <a:ext cx="954065" cy="1076325"/>
            </a:xfrm>
            <a:custGeom>
              <a:avLst/>
              <a:gdLst>
                <a:gd name="connsiteX0" fmla="*/ 0 w 954065"/>
                <a:gd name="connsiteY0" fmla="*/ 0 h 1076325"/>
                <a:gd name="connsiteX1" fmla="*/ 952500 w 954065"/>
                <a:gd name="connsiteY1" fmla="*/ 428625 h 1076325"/>
                <a:gd name="connsiteX2" fmla="*/ 209550 w 954065"/>
                <a:gd name="connsiteY2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065" h="1076325">
                  <a:moveTo>
                    <a:pt x="0" y="0"/>
                  </a:moveTo>
                  <a:cubicBezTo>
                    <a:pt x="458787" y="124619"/>
                    <a:pt x="917575" y="249238"/>
                    <a:pt x="952500" y="428625"/>
                  </a:cubicBezTo>
                  <a:cubicBezTo>
                    <a:pt x="987425" y="608012"/>
                    <a:pt x="428625" y="919163"/>
                    <a:pt x="209550" y="1076325"/>
                  </a:cubicBezTo>
                </a:path>
              </a:pathLst>
            </a:custGeom>
            <a:ln>
              <a:headEnd type="none" w="med" len="med"/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64E86DDF-28D5-47D6-94B8-AC81389D2AEB}"/>
                </a:ext>
              </a:extLst>
            </p:cNvPr>
            <p:cNvSpPr txBox="1"/>
            <p:nvPr/>
          </p:nvSpPr>
          <p:spPr>
            <a:xfrm>
              <a:off x="680160" y="2932910"/>
              <a:ext cx="279643" cy="3077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3F09769-D3DC-4EDB-8A5E-BE3AA9AA94DC}"/>
                </a:ext>
              </a:extLst>
            </p:cNvPr>
            <p:cNvSpPr txBox="1"/>
            <p:nvPr/>
          </p:nvSpPr>
          <p:spPr>
            <a:xfrm>
              <a:off x="1371139" y="5120800"/>
              <a:ext cx="279643" cy="3077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2BACBBE-4AC1-49D0-82F1-1BFA68731085}"/>
                </a:ext>
              </a:extLst>
            </p:cNvPr>
            <p:cNvSpPr txBox="1"/>
            <p:nvPr/>
          </p:nvSpPr>
          <p:spPr>
            <a:xfrm>
              <a:off x="2100406" y="2895084"/>
              <a:ext cx="279643" cy="3077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5087319-CF93-47E6-BE5C-7DDB283A127D}"/>
                </a:ext>
              </a:extLst>
            </p:cNvPr>
            <p:cNvSpPr txBox="1"/>
            <p:nvPr/>
          </p:nvSpPr>
          <p:spPr>
            <a:xfrm>
              <a:off x="5189504" y="2384789"/>
              <a:ext cx="279643" cy="3077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3B95313E-5CC9-4786-9726-EB594B4D9403}"/>
                </a:ext>
              </a:extLst>
            </p:cNvPr>
            <p:cNvSpPr txBox="1"/>
            <p:nvPr/>
          </p:nvSpPr>
          <p:spPr>
            <a:xfrm>
              <a:off x="7576355" y="4166324"/>
              <a:ext cx="279643" cy="3077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1D369588-B7EB-4A52-A10A-72610A90AC1D}"/>
                </a:ext>
              </a:extLst>
            </p:cNvPr>
            <p:cNvCxnSpPr/>
            <p:nvPr/>
          </p:nvCxnSpPr>
          <p:spPr bwMode="auto">
            <a:xfrm>
              <a:off x="1283516" y="1943105"/>
              <a:ext cx="0" cy="1653704"/>
            </a:xfrm>
            <a:prstGeom prst="line">
              <a:avLst/>
            </a:prstGeom>
            <a:ln w="28575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BFD196-172B-429B-9656-8D1B2C7956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B5CC4-7BA5-463B-801E-7CB76E53255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1121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2CD0F4-0303-499A-BB73-58A3FAAE6F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Quelques structures efficaces…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5BD69595-2D79-4C00-9BDF-E9E51D51437C}"/>
              </a:ext>
            </a:extLst>
          </p:cNvPr>
          <p:cNvSpPr txBox="1">
            <a:spLocks/>
          </p:cNvSpPr>
          <p:nvPr/>
        </p:nvSpPr>
        <p:spPr>
          <a:xfrm>
            <a:off x="284166" y="1029027"/>
            <a:ext cx="7475417" cy="75639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rgbClr val="CC6600"/>
              </a:buClr>
              <a:buSzPct val="110000"/>
              <a:buFont typeface="Wingdings" pitchFamily="2" charset="2"/>
              <a:defRPr sz="2400" b="1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71500" indent="-279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" pitchFamily="2" charset="2"/>
              <a:buChar char="§"/>
              <a:defRPr lang="fr-FR" sz="1800" b="1" i="0" smtClean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defRPr>
            </a:lvl2pPr>
            <a:lvl3pPr marL="10287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defRPr lang="fr-FR" sz="1600" b="0" i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</a:defRPr>
            </a:lvl3pPr>
            <a:lvl4pPr marL="1543050" indent="-2857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 lang="fr-FR" sz="1600" b="0" i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Clr>
                <a:schemeClr val="tx1">
                  <a:lumMod val="75000"/>
                </a:schemeClr>
              </a:buClr>
              <a:buFont typeface="+mj-lt"/>
              <a:buAutoNum type="arabicParenR" startAt="2"/>
            </a:pPr>
            <a:r>
              <a:rPr lang="fr-FR" kern="0" dirty="0"/>
              <a:t>Le fichier de modélisation</a:t>
            </a:r>
          </a:p>
          <a:p>
            <a:pPr marL="0" indent="0">
              <a:buClr>
                <a:schemeClr val="tx1">
                  <a:lumMod val="75000"/>
                </a:schemeClr>
              </a:buClr>
            </a:pPr>
            <a:r>
              <a:rPr lang="fr-FR" sz="1400" b="0" i="1" kern="0" dirty="0"/>
              <a:t>Exemples : Budget prévisionnel, dimensionnement parc machine…</a:t>
            </a:r>
            <a:endParaRPr lang="fr-FR" kern="0" dirty="0"/>
          </a:p>
          <a:p>
            <a:endParaRPr lang="fr-FR" kern="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4A7F6A7-9747-4107-969D-DD974F4409EC}"/>
              </a:ext>
            </a:extLst>
          </p:cNvPr>
          <p:cNvSpPr txBox="1"/>
          <p:nvPr/>
        </p:nvSpPr>
        <p:spPr>
          <a:xfrm>
            <a:off x="168651" y="5702545"/>
            <a:ext cx="3321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i="1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2) Tables de configuration permettant de relier un certain nombre de propriétés à chaque ligne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F8FBB44-92E9-4109-AB43-EDEC4222A7D0}"/>
              </a:ext>
            </a:extLst>
          </p:cNvPr>
          <p:cNvSpPr txBox="1"/>
          <p:nvPr/>
        </p:nvSpPr>
        <p:spPr>
          <a:xfrm>
            <a:off x="4195022" y="6002627"/>
            <a:ext cx="4434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i="1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7) Pour faciliter l’appréciation du résultat, on peut l’afficher avec TCD et graphe de TCD pour faciliter son analyse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CC70075-D41D-40BD-9F4C-A383854D3E43}"/>
              </a:ext>
            </a:extLst>
          </p:cNvPr>
          <p:cNvSpPr txBox="1"/>
          <p:nvPr/>
        </p:nvSpPr>
        <p:spPr>
          <a:xfrm>
            <a:off x="532008" y="3700546"/>
            <a:ext cx="13989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chemeClr val="bg2"/>
                </a:solidFill>
              </a:rPr>
              <a:t>1) Données brutes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E7D4B23-D533-4190-8495-6644902BB0C3}"/>
              </a:ext>
            </a:extLst>
          </p:cNvPr>
          <p:cNvSpPr txBox="1"/>
          <p:nvPr/>
        </p:nvSpPr>
        <p:spPr>
          <a:xfrm>
            <a:off x="2753911" y="4131217"/>
            <a:ext cx="16113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i="1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3) Colonnes calculées pour associer les propriétés voulues à chaque ligne (RECHERCHEV…)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5087319-CF93-47E6-BE5C-7DDB283A127D}"/>
              </a:ext>
            </a:extLst>
          </p:cNvPr>
          <p:cNvSpPr txBox="1"/>
          <p:nvPr/>
        </p:nvSpPr>
        <p:spPr>
          <a:xfrm>
            <a:off x="5189504" y="2384789"/>
            <a:ext cx="279643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DDBE5B4-DE62-4C73-8522-F3EAC3BA4C19}"/>
              </a:ext>
            </a:extLst>
          </p:cNvPr>
          <p:cNvSpPr txBox="1"/>
          <p:nvPr/>
        </p:nvSpPr>
        <p:spPr>
          <a:xfrm>
            <a:off x="3400625" y="2087037"/>
            <a:ext cx="11709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i="1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4) On génère les « mailles » du modèle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D31AB43-DA4D-4204-8D0C-1BA3ADDD3DF3}"/>
              </a:ext>
            </a:extLst>
          </p:cNvPr>
          <p:cNvSpPr txBox="1"/>
          <p:nvPr/>
        </p:nvSpPr>
        <p:spPr>
          <a:xfrm>
            <a:off x="6756250" y="2785661"/>
            <a:ext cx="24413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i="1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6) On calcule le résultat de chaque maille du modèle à partir des données sources pertinentes &amp; des hypothèses prises (penser SOMME.SI.ENS, INDEX+EQUIV..)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3244F0F-301C-4187-85E1-C725F118A736}"/>
              </a:ext>
            </a:extLst>
          </p:cNvPr>
          <p:cNvSpPr txBox="1"/>
          <p:nvPr/>
        </p:nvSpPr>
        <p:spPr>
          <a:xfrm>
            <a:off x="5818093" y="1063363"/>
            <a:ext cx="32654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i="1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5) Si le modèle se base sur un ou plusieurs jeux d’hypothèses, on les décrit dans des onglets spécifiques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840B184-F2F9-4F60-967D-6434D5F98D9E}"/>
              </a:ext>
            </a:extLst>
          </p:cNvPr>
          <p:cNvGrpSpPr/>
          <p:nvPr/>
        </p:nvGrpSpPr>
        <p:grpSpPr>
          <a:xfrm>
            <a:off x="368057" y="1632026"/>
            <a:ext cx="8498260" cy="4285962"/>
            <a:chOff x="368057" y="1632026"/>
            <a:chExt cx="8498260" cy="4285962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836741B-42DC-41B4-8BA9-19376D50C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057" y="1943105"/>
              <a:ext cx="2689468" cy="16537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E79D546-943E-4BFD-BCD2-E47D3E4E5C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531"/>
            <a:stretch/>
          </p:blipFill>
          <p:spPr>
            <a:xfrm>
              <a:off x="502048" y="4332908"/>
              <a:ext cx="1738178" cy="1226122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41563E3-86D4-4C3C-88CC-CB09CC93C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939" y="4712051"/>
              <a:ext cx="1818514" cy="893846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61802627-5178-4DB4-A408-C51744FBEDCD}"/>
                </a:ext>
              </a:extLst>
            </p:cNvPr>
            <p:cNvSpPr/>
            <p:nvPr/>
          </p:nvSpPr>
          <p:spPr bwMode="auto">
            <a:xfrm>
              <a:off x="513158" y="3442896"/>
              <a:ext cx="334000" cy="1314450"/>
            </a:xfrm>
            <a:custGeom>
              <a:avLst/>
              <a:gdLst>
                <a:gd name="connsiteX0" fmla="*/ 267325 w 334000"/>
                <a:gd name="connsiteY0" fmla="*/ 0 h 1314450"/>
                <a:gd name="connsiteX1" fmla="*/ 625 w 334000"/>
                <a:gd name="connsiteY1" fmla="*/ 400050 h 1314450"/>
                <a:gd name="connsiteX2" fmla="*/ 334000 w 334000"/>
                <a:gd name="connsiteY2" fmla="*/ 131445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000" h="1314450">
                  <a:moveTo>
                    <a:pt x="267325" y="0"/>
                  </a:moveTo>
                  <a:cubicBezTo>
                    <a:pt x="128419" y="90487"/>
                    <a:pt x="-10487" y="180975"/>
                    <a:pt x="625" y="400050"/>
                  </a:cubicBezTo>
                  <a:cubicBezTo>
                    <a:pt x="11737" y="619125"/>
                    <a:pt x="207000" y="1068388"/>
                    <a:pt x="334000" y="1314450"/>
                  </a:cubicBezTo>
                </a:path>
              </a:pathLst>
            </a:custGeom>
            <a:ln>
              <a:headEnd type="none" w="med" len="med"/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C578FB80-39DB-42A2-9FED-F5FCC58FAFA9}"/>
                </a:ext>
              </a:extLst>
            </p:cNvPr>
            <p:cNvSpPr/>
            <p:nvPr/>
          </p:nvSpPr>
          <p:spPr bwMode="auto">
            <a:xfrm>
              <a:off x="2028827" y="3467100"/>
              <a:ext cx="595749" cy="1409700"/>
            </a:xfrm>
            <a:custGeom>
              <a:avLst/>
              <a:gdLst>
                <a:gd name="connsiteX0" fmla="*/ 0 w 595749"/>
                <a:gd name="connsiteY0" fmla="*/ 1409700 h 1409700"/>
                <a:gd name="connsiteX1" fmla="*/ 590550 w 595749"/>
                <a:gd name="connsiteY1" fmla="*/ 885825 h 1409700"/>
                <a:gd name="connsiteX2" fmla="*/ 285750 w 595749"/>
                <a:gd name="connsiteY2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749" h="1409700">
                  <a:moveTo>
                    <a:pt x="0" y="1409700"/>
                  </a:moveTo>
                  <a:cubicBezTo>
                    <a:pt x="271462" y="1265237"/>
                    <a:pt x="542925" y="1120775"/>
                    <a:pt x="590550" y="885825"/>
                  </a:cubicBezTo>
                  <a:cubicBezTo>
                    <a:pt x="638175" y="650875"/>
                    <a:pt x="344488" y="182562"/>
                    <a:pt x="285750" y="0"/>
                  </a:cubicBezTo>
                </a:path>
              </a:pathLst>
            </a:custGeom>
            <a:ln>
              <a:headEnd type="none" w="med" len="med"/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64E86DDF-28D5-47D6-94B8-AC81389D2AEB}"/>
                </a:ext>
              </a:extLst>
            </p:cNvPr>
            <p:cNvSpPr txBox="1"/>
            <p:nvPr/>
          </p:nvSpPr>
          <p:spPr>
            <a:xfrm>
              <a:off x="680160" y="2932910"/>
              <a:ext cx="279643" cy="3077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3F09769-D3DC-4EDB-8A5E-BE3AA9AA94DC}"/>
                </a:ext>
              </a:extLst>
            </p:cNvPr>
            <p:cNvSpPr txBox="1"/>
            <p:nvPr/>
          </p:nvSpPr>
          <p:spPr>
            <a:xfrm>
              <a:off x="1371139" y="5120800"/>
              <a:ext cx="279643" cy="3077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2BACBBE-4AC1-49D0-82F1-1BFA68731085}"/>
                </a:ext>
              </a:extLst>
            </p:cNvPr>
            <p:cNvSpPr txBox="1"/>
            <p:nvPr/>
          </p:nvSpPr>
          <p:spPr>
            <a:xfrm>
              <a:off x="2100406" y="2895084"/>
              <a:ext cx="279643" cy="3077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75A4C3D-11AF-49A6-9D55-E6057286C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4550" y="1943105"/>
              <a:ext cx="2171700" cy="2008018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0C1D36D6-7ECF-49A1-B6AA-A0D2886F7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9068" y="4182959"/>
              <a:ext cx="3922884" cy="173502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44AFB2C-E901-4456-B1B5-61EE1B8AE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03660" y="1632026"/>
              <a:ext cx="2962657" cy="871081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00C2F001-0038-4481-954B-0576E16B9234}"/>
                </a:ext>
              </a:extLst>
            </p:cNvPr>
            <p:cNvSpPr txBox="1"/>
            <p:nvPr/>
          </p:nvSpPr>
          <p:spPr>
            <a:xfrm>
              <a:off x="4801849" y="2932908"/>
              <a:ext cx="279643" cy="3077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98B6D455-5161-49FA-96A3-604B931CDC03}"/>
                </a:ext>
              </a:extLst>
            </p:cNvPr>
            <p:cNvSpPr txBox="1"/>
            <p:nvPr/>
          </p:nvSpPr>
          <p:spPr>
            <a:xfrm>
              <a:off x="6637268" y="2094706"/>
              <a:ext cx="279643" cy="3077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A4B436E8-7DBF-447F-9260-6B9093B04FB1}"/>
                </a:ext>
              </a:extLst>
            </p:cNvPr>
            <p:cNvSpPr txBox="1"/>
            <p:nvPr/>
          </p:nvSpPr>
          <p:spPr>
            <a:xfrm>
              <a:off x="5818093" y="2932839"/>
              <a:ext cx="279643" cy="3077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accent1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EB03191-0A9F-4904-AFFC-1F3D24ED9A35}"/>
                </a:ext>
              </a:extLst>
            </p:cNvPr>
            <p:cNvSpPr/>
            <p:nvPr/>
          </p:nvSpPr>
          <p:spPr bwMode="auto">
            <a:xfrm>
              <a:off x="2609914" y="3219334"/>
              <a:ext cx="3099026" cy="769441"/>
            </a:xfrm>
            <a:custGeom>
              <a:avLst/>
              <a:gdLst>
                <a:gd name="connsiteX0" fmla="*/ 0 w 2933700"/>
                <a:gd name="connsiteY0" fmla="*/ 276225 h 693457"/>
                <a:gd name="connsiteX1" fmla="*/ 704850 w 2933700"/>
                <a:gd name="connsiteY1" fmla="*/ 619125 h 693457"/>
                <a:gd name="connsiteX2" fmla="*/ 1743075 w 2933700"/>
                <a:gd name="connsiteY2" fmla="*/ 638175 h 693457"/>
                <a:gd name="connsiteX3" fmla="*/ 2933700 w 2933700"/>
                <a:gd name="connsiteY3" fmla="*/ 0 h 69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700" h="693457">
                  <a:moveTo>
                    <a:pt x="0" y="276225"/>
                  </a:moveTo>
                  <a:cubicBezTo>
                    <a:pt x="207169" y="417512"/>
                    <a:pt x="414338" y="558800"/>
                    <a:pt x="704850" y="619125"/>
                  </a:cubicBezTo>
                  <a:cubicBezTo>
                    <a:pt x="995362" y="679450"/>
                    <a:pt x="1371600" y="741362"/>
                    <a:pt x="1743075" y="638175"/>
                  </a:cubicBezTo>
                  <a:cubicBezTo>
                    <a:pt x="2114550" y="534988"/>
                    <a:pt x="2674938" y="136525"/>
                    <a:pt x="2933700" y="0"/>
                  </a:cubicBezTo>
                </a:path>
              </a:pathLst>
            </a:custGeom>
            <a:ln>
              <a:headEnd type="none" w="med" len="med"/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2348D72-5BA8-4A02-8FF6-90D5885F979A}"/>
                </a:ext>
              </a:extLst>
            </p:cNvPr>
            <p:cNvSpPr/>
            <p:nvPr/>
          </p:nvSpPr>
          <p:spPr bwMode="auto">
            <a:xfrm>
              <a:off x="5924498" y="2180191"/>
              <a:ext cx="676275" cy="704726"/>
            </a:xfrm>
            <a:custGeom>
              <a:avLst/>
              <a:gdLst>
                <a:gd name="connsiteX0" fmla="*/ 676275 w 676275"/>
                <a:gd name="connsiteY0" fmla="*/ 29216 h 619766"/>
                <a:gd name="connsiteX1" fmla="*/ 247650 w 676275"/>
                <a:gd name="connsiteY1" fmla="*/ 67316 h 619766"/>
                <a:gd name="connsiteX2" fmla="*/ 0 w 676275"/>
                <a:gd name="connsiteY2" fmla="*/ 619766 h 61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619766">
                  <a:moveTo>
                    <a:pt x="676275" y="29216"/>
                  </a:moveTo>
                  <a:cubicBezTo>
                    <a:pt x="518318" y="-947"/>
                    <a:pt x="360362" y="-31109"/>
                    <a:pt x="247650" y="67316"/>
                  </a:cubicBezTo>
                  <a:cubicBezTo>
                    <a:pt x="134938" y="165741"/>
                    <a:pt x="42862" y="480066"/>
                    <a:pt x="0" y="619766"/>
                  </a:cubicBezTo>
                </a:path>
              </a:pathLst>
            </a:custGeom>
            <a:ln>
              <a:headEnd type="none" w="med" len="med"/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chemeClr val="accent1"/>
                </a:solidFill>
                <a:latin typeface="Arial" charset="0"/>
              </a:endParaRP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089200D2-B75B-4B22-AE80-B4D11F5104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63897" y="3079952"/>
              <a:ext cx="445045" cy="0"/>
            </a:xfrm>
            <a:prstGeom prst="line">
              <a:avLst/>
            </a:prstGeom>
            <a:ln>
              <a:headEnd type="none" w="med" len="med"/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C211D01D-B2F2-400B-9DD9-3582505A2648}"/>
                </a:ext>
              </a:extLst>
            </p:cNvPr>
            <p:cNvSpPr/>
            <p:nvPr/>
          </p:nvSpPr>
          <p:spPr bwMode="auto">
            <a:xfrm>
              <a:off x="6181727" y="3074035"/>
              <a:ext cx="790575" cy="1526540"/>
            </a:xfrm>
            <a:custGeom>
              <a:avLst/>
              <a:gdLst>
                <a:gd name="connsiteX0" fmla="*/ 0 w 790575"/>
                <a:gd name="connsiteY0" fmla="*/ 59690 h 1526540"/>
                <a:gd name="connsiteX1" fmla="*/ 266700 w 790575"/>
                <a:gd name="connsiteY1" fmla="*/ 173990 h 1526540"/>
                <a:gd name="connsiteX2" fmla="*/ 790575 w 790575"/>
                <a:gd name="connsiteY2" fmla="*/ 1526540 h 152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575" h="1526540">
                  <a:moveTo>
                    <a:pt x="0" y="59690"/>
                  </a:moveTo>
                  <a:cubicBezTo>
                    <a:pt x="67469" y="-5398"/>
                    <a:pt x="134938" y="-70485"/>
                    <a:pt x="266700" y="173990"/>
                  </a:cubicBezTo>
                  <a:cubicBezTo>
                    <a:pt x="398463" y="418465"/>
                    <a:pt x="665163" y="1189990"/>
                    <a:pt x="790575" y="1526540"/>
                  </a:cubicBezTo>
                </a:path>
              </a:pathLst>
            </a:custGeom>
            <a:ln>
              <a:headEnd type="none" w="med" len="med"/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chemeClr val="accent1"/>
                </a:solidFill>
                <a:latin typeface="Arial" charset="0"/>
              </a:endParaRPr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933EF5BE-E80C-45D9-BACA-CC33D1ABE075}"/>
                </a:ext>
              </a:extLst>
            </p:cNvPr>
            <p:cNvCxnSpPr/>
            <p:nvPr/>
          </p:nvCxnSpPr>
          <p:spPr bwMode="auto">
            <a:xfrm>
              <a:off x="1283516" y="1943105"/>
              <a:ext cx="0" cy="1653704"/>
            </a:xfrm>
            <a:prstGeom prst="line">
              <a:avLst/>
            </a:prstGeom>
            <a:ln w="28575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4C3D10-7928-4565-A36F-04668069FC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B5CC4-7BA5-463B-801E-7CB76E53255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4287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2CD0F4-0303-499A-BB73-58A3FAAE6F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Quelques structures efficaces…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5BD69595-2D79-4C00-9BDF-E9E51D51437C}"/>
              </a:ext>
            </a:extLst>
          </p:cNvPr>
          <p:cNvSpPr txBox="1">
            <a:spLocks/>
          </p:cNvSpPr>
          <p:nvPr/>
        </p:nvSpPr>
        <p:spPr>
          <a:xfrm>
            <a:off x="284166" y="1095700"/>
            <a:ext cx="8488361" cy="1380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rgbClr val="CC6600"/>
              </a:buClr>
              <a:buSzPct val="110000"/>
              <a:buFont typeface="Wingdings" pitchFamily="2" charset="2"/>
              <a:defRPr sz="2400" b="1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71500" indent="-279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" pitchFamily="2" charset="2"/>
              <a:buChar char="§"/>
              <a:defRPr lang="fr-FR" sz="1800" b="1" i="0" smtClean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defRPr>
            </a:lvl2pPr>
            <a:lvl3pPr marL="10287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defRPr lang="fr-FR" sz="1600" b="0" i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</a:defRPr>
            </a:lvl3pPr>
            <a:lvl4pPr marL="1543050" indent="-2857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 lang="fr-FR" sz="1600" b="0" i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tx1">
                  <a:lumMod val="75000"/>
                </a:schemeClr>
              </a:buClr>
            </a:pPr>
            <a:r>
              <a:rPr lang="fr-FR" kern="0" dirty="0"/>
              <a:t>Je voudrais gérer des données partagées avec mon fichier…</a:t>
            </a:r>
          </a:p>
          <a:p>
            <a:pPr marL="0" indent="0">
              <a:buClr>
                <a:schemeClr val="tx1">
                  <a:lumMod val="75000"/>
                </a:schemeClr>
              </a:buClr>
            </a:pPr>
            <a:r>
              <a:rPr lang="fr-FR" sz="1400" b="0" i="1" kern="0" dirty="0"/>
              <a:t>Exemples :  Fichier de gestion des stocks (produits stockés, emplacements, gestions entrées/sorties…)</a:t>
            </a:r>
            <a:endParaRPr lang="fr-FR" b="0" i="1" kern="0" dirty="0"/>
          </a:p>
          <a:p>
            <a:endParaRPr lang="fr-FR" b="0" i="1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D8DE54E5-AD15-492F-9C5C-9BB601BD83D4}"/>
              </a:ext>
            </a:extLst>
          </p:cNvPr>
          <p:cNvSpPr txBox="1">
            <a:spLocks/>
          </p:cNvSpPr>
          <p:nvPr/>
        </p:nvSpPr>
        <p:spPr>
          <a:xfrm>
            <a:off x="438151" y="2729311"/>
            <a:ext cx="6981824" cy="1818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rgbClr val="CC6600"/>
              </a:buClr>
              <a:buSzPct val="110000"/>
              <a:buFont typeface="Wingdings" pitchFamily="2" charset="2"/>
              <a:defRPr sz="2400" b="1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71500" indent="-279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" pitchFamily="2" charset="2"/>
              <a:buChar char="§"/>
              <a:defRPr lang="fr-FR" sz="1800" b="1" i="0" smtClean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defRPr>
            </a:lvl2pPr>
            <a:lvl3pPr marL="10287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defRPr lang="fr-FR" sz="1600" b="0" i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</a:defRPr>
            </a:lvl3pPr>
            <a:lvl4pPr marL="1543050" indent="-2857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 lang="fr-FR" sz="1600" b="0" i="0" smtClean="0">
                <a:solidFill>
                  <a:schemeClr val="tx1">
                    <a:lumMod val="75000"/>
                  </a:schemeClr>
                </a:solidFill>
                <a:effectLst/>
                <a:latin typeface="Raleway script=all rev=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tx1">
                  <a:lumMod val="75000"/>
                </a:schemeClr>
              </a:buClr>
            </a:pPr>
            <a:endParaRPr lang="fr-FR" sz="2800" kern="0" dirty="0">
              <a:solidFill>
                <a:schemeClr val="accent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CD639F4-45CE-48A1-9DAC-620C3111D735}"/>
              </a:ext>
            </a:extLst>
          </p:cNvPr>
          <p:cNvSpPr txBox="1"/>
          <p:nvPr/>
        </p:nvSpPr>
        <p:spPr>
          <a:xfrm>
            <a:off x="4997239" y="2602236"/>
            <a:ext cx="4100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Mais avec de nombreuses limites :</a:t>
            </a:r>
          </a:p>
          <a:p>
            <a:endParaRPr lang="fr-FR" u="sng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Beaucoup de code à écrire (VBA)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Gestion droits en lecture / écriture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Accès simultané de plusieurs utilisateurs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</a:schemeClr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u="sng" dirty="0">
                <a:solidFill>
                  <a:schemeClr val="accent1"/>
                </a:solidFill>
              </a:rPr>
              <a:t>Excel n’est pas vraiment conçu pour faire ça !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03EC481-88C9-48A4-8774-2DDEF2916880}"/>
              </a:ext>
            </a:extLst>
          </p:cNvPr>
          <p:cNvGrpSpPr/>
          <p:nvPr/>
        </p:nvGrpSpPr>
        <p:grpSpPr>
          <a:xfrm>
            <a:off x="45971" y="3036590"/>
            <a:ext cx="4951269" cy="3162873"/>
            <a:chOff x="874647" y="3305563"/>
            <a:chExt cx="4951268" cy="306150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35F2654A-A502-4B81-96D2-740AFC9BD611}"/>
                </a:ext>
              </a:extLst>
            </p:cNvPr>
            <p:cNvSpPr/>
            <p:nvPr/>
          </p:nvSpPr>
          <p:spPr bwMode="auto">
            <a:xfrm>
              <a:off x="1266825" y="3305563"/>
              <a:ext cx="2009775" cy="86969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chemeClr val="tx1">
                      <a:lumMod val="75000"/>
                    </a:schemeClr>
                  </a:solidFill>
                  <a:latin typeface="Arial" charset="0"/>
                </a:rPr>
                <a:t>Interface de saisie / modification d’un enregistrement</a:t>
              </a:r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E01B29A4-BFB7-45B5-B774-4657F8D06029}"/>
                </a:ext>
              </a:extLst>
            </p:cNvPr>
            <p:cNvSpPr/>
            <p:nvPr/>
          </p:nvSpPr>
          <p:spPr bwMode="auto">
            <a:xfrm>
              <a:off x="1366838" y="4776392"/>
              <a:ext cx="3609975" cy="159067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chemeClr val="tx1">
                      <a:lumMod val="75000"/>
                    </a:schemeClr>
                  </a:solidFill>
                  <a:latin typeface="Arial" charset="0"/>
                </a:rPr>
                <a:t>Base de donnée hébergée dans un autre classeur Excel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079134A8-FEDE-4711-B068-93F0C9E0115E}"/>
                </a:ext>
              </a:extLst>
            </p:cNvPr>
            <p:cNvSpPr/>
            <p:nvPr/>
          </p:nvSpPr>
          <p:spPr bwMode="auto">
            <a:xfrm>
              <a:off x="3324225" y="3315088"/>
              <a:ext cx="2009775" cy="86969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chemeClr val="tx1">
                      <a:lumMod val="75000"/>
                    </a:schemeClr>
                  </a:solidFill>
                  <a:latin typeface="Arial" charset="0"/>
                </a:rPr>
                <a:t>Interface de consultation d’un enregistrement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99849649-FD26-4265-BA66-7B8621D592B5}"/>
                </a:ext>
              </a:extLst>
            </p:cNvPr>
            <p:cNvSpPr/>
            <p:nvPr/>
          </p:nvSpPr>
          <p:spPr bwMode="auto">
            <a:xfrm>
              <a:off x="1676771" y="4070922"/>
              <a:ext cx="334000" cy="1314450"/>
            </a:xfrm>
            <a:custGeom>
              <a:avLst/>
              <a:gdLst>
                <a:gd name="connsiteX0" fmla="*/ 267325 w 334000"/>
                <a:gd name="connsiteY0" fmla="*/ 0 h 1314450"/>
                <a:gd name="connsiteX1" fmla="*/ 625 w 334000"/>
                <a:gd name="connsiteY1" fmla="*/ 400050 h 1314450"/>
                <a:gd name="connsiteX2" fmla="*/ 334000 w 334000"/>
                <a:gd name="connsiteY2" fmla="*/ 131445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000" h="1314450">
                  <a:moveTo>
                    <a:pt x="267325" y="0"/>
                  </a:moveTo>
                  <a:cubicBezTo>
                    <a:pt x="128419" y="90487"/>
                    <a:pt x="-10487" y="180975"/>
                    <a:pt x="625" y="400050"/>
                  </a:cubicBezTo>
                  <a:cubicBezTo>
                    <a:pt x="11737" y="619125"/>
                    <a:pt x="207000" y="1068388"/>
                    <a:pt x="334000" y="1314450"/>
                  </a:cubicBezTo>
                </a:path>
              </a:pathLst>
            </a:custGeom>
            <a:ln>
              <a:headEnd type="none" w="med" len="med"/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A94FD469-E8EC-4328-B0FB-544A2BF0BEF7}"/>
                </a:ext>
              </a:extLst>
            </p:cNvPr>
            <p:cNvSpPr/>
            <p:nvPr/>
          </p:nvSpPr>
          <p:spPr bwMode="auto">
            <a:xfrm rot="10800000">
              <a:off x="4241599" y="4017686"/>
              <a:ext cx="334000" cy="1314450"/>
            </a:xfrm>
            <a:custGeom>
              <a:avLst/>
              <a:gdLst>
                <a:gd name="connsiteX0" fmla="*/ 267325 w 334000"/>
                <a:gd name="connsiteY0" fmla="*/ 0 h 1314450"/>
                <a:gd name="connsiteX1" fmla="*/ 625 w 334000"/>
                <a:gd name="connsiteY1" fmla="*/ 400050 h 1314450"/>
                <a:gd name="connsiteX2" fmla="*/ 334000 w 334000"/>
                <a:gd name="connsiteY2" fmla="*/ 131445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000" h="1314450">
                  <a:moveTo>
                    <a:pt x="267325" y="0"/>
                  </a:moveTo>
                  <a:cubicBezTo>
                    <a:pt x="128419" y="90487"/>
                    <a:pt x="-10487" y="180975"/>
                    <a:pt x="625" y="400050"/>
                  </a:cubicBezTo>
                  <a:cubicBezTo>
                    <a:pt x="11737" y="619125"/>
                    <a:pt x="207000" y="1068388"/>
                    <a:pt x="334000" y="1314450"/>
                  </a:cubicBezTo>
                </a:path>
              </a:pathLst>
            </a:custGeom>
            <a:ln>
              <a:headEnd type="none" w="med" len="med"/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6493B3C-B8FC-40E8-BE68-806E520C668D}"/>
                </a:ext>
              </a:extLst>
            </p:cNvPr>
            <p:cNvSpPr txBox="1"/>
            <p:nvPr/>
          </p:nvSpPr>
          <p:spPr>
            <a:xfrm>
              <a:off x="874647" y="4206844"/>
              <a:ext cx="11361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 i="1">
                  <a:solidFill>
                    <a:schemeClr val="bg2"/>
                  </a:solidFill>
                </a:defRPr>
              </a:lvl1pPr>
            </a:lstStyle>
            <a:p>
              <a:r>
                <a:rPr lang="fr-FR" dirty="0"/>
                <a:t>Macro en écriture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6B6856D-AB5B-47AC-BD61-1776FF1366DD}"/>
                </a:ext>
              </a:extLst>
            </p:cNvPr>
            <p:cNvSpPr txBox="1"/>
            <p:nvPr/>
          </p:nvSpPr>
          <p:spPr>
            <a:xfrm>
              <a:off x="4448758" y="4218633"/>
              <a:ext cx="13771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 i="1">
                  <a:solidFill>
                    <a:schemeClr val="bg2"/>
                  </a:solidFill>
                </a:defRPr>
              </a:lvl1pPr>
            </a:lstStyle>
            <a:p>
              <a:r>
                <a:rPr lang="fr-FR" dirty="0"/>
                <a:t>Macro ou formules en lecture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0E28FA4D-E4C1-4CC9-9E86-CA67F9BE11E9}"/>
              </a:ext>
            </a:extLst>
          </p:cNvPr>
          <p:cNvSpPr txBox="1"/>
          <p:nvPr/>
        </p:nvSpPr>
        <p:spPr>
          <a:xfrm>
            <a:off x="266700" y="2593825"/>
            <a:ext cx="546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Une architecture possible 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84364C-225E-41A9-8CC5-BB2430408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B5CC4-7BA5-463B-801E-7CB76E53255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2790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2CD0F4-0303-499A-BB73-58A3FAAE6F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Quelques structures efficaces…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5BD69595-2D79-4C00-9BDF-E9E51D51437C}"/>
              </a:ext>
            </a:extLst>
          </p:cNvPr>
          <p:cNvSpPr txBox="1">
            <a:spLocks/>
          </p:cNvSpPr>
          <p:nvPr/>
        </p:nvSpPr>
        <p:spPr>
          <a:xfrm>
            <a:off x="284166" y="1095700"/>
            <a:ext cx="8488361" cy="19713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rgbClr val="CC6600"/>
              </a:buClr>
              <a:buSzPct val="110000"/>
              <a:buFont typeface="Wingdings" pitchFamily="2" charset="2"/>
              <a:defRPr sz="2400" b="1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71500" indent="-279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" pitchFamily="2" charset="2"/>
              <a:buChar char="§"/>
              <a:defRPr lang="fr-FR" sz="1800" b="1" i="0" smtClean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defRPr>
            </a:lvl2pPr>
            <a:lvl3pPr marL="10287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defRPr lang="fr-FR" sz="1600" b="0" i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</a:defRPr>
            </a:lvl3pPr>
            <a:lvl4pPr marL="1543050" indent="-2857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 lang="fr-FR" sz="1600" b="0" i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tx1">
                  <a:lumMod val="75000"/>
                </a:schemeClr>
              </a:buClr>
            </a:pPr>
            <a:r>
              <a:rPr lang="fr-FR" kern="0" dirty="0"/>
              <a:t>Et si je dois croiser plusieurs sources de données?</a:t>
            </a:r>
          </a:p>
          <a:p>
            <a:pPr marL="0" indent="0">
              <a:buClr>
                <a:schemeClr val="tx1">
                  <a:lumMod val="75000"/>
                </a:schemeClr>
              </a:buClr>
            </a:pPr>
            <a:r>
              <a:rPr lang="fr-FR" sz="1400" b="0" i="1" kern="0" dirty="0"/>
              <a:t>Exemples : Suivi de productivité (données de prod + données des heures travaillées)</a:t>
            </a:r>
          </a:p>
          <a:p>
            <a:pPr marL="0" indent="0">
              <a:buClr>
                <a:schemeClr val="tx1">
                  <a:lumMod val="75000"/>
                </a:schemeClr>
              </a:buClr>
            </a:pPr>
            <a:r>
              <a:rPr lang="fr-FR" sz="1400" b="0" i="1" kern="0" dirty="0"/>
              <a:t>	Suivi taux de rendement synthétique (données activité machine + déclaratif causes d’arrêt..)	</a:t>
            </a:r>
          </a:p>
          <a:p>
            <a:pPr marL="0" indent="0">
              <a:buClr>
                <a:schemeClr val="tx1">
                  <a:lumMod val="75000"/>
                </a:schemeClr>
              </a:buClr>
            </a:pPr>
            <a:r>
              <a:rPr lang="fr-FR" sz="1400" b="0" i="1" kern="0" dirty="0"/>
              <a:t>	Analyse des coûts (compte de résultat + données de prod + …)</a:t>
            </a:r>
          </a:p>
          <a:p>
            <a:pPr marL="457200" indent="-457200">
              <a:buAutoNum type="arabicParenR"/>
            </a:pPr>
            <a:endParaRPr lang="fr-FR" b="0" i="1" kern="0" dirty="0"/>
          </a:p>
          <a:p>
            <a:endParaRPr lang="fr-FR" b="0" i="1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D8DE54E5-AD15-492F-9C5C-9BB601BD83D4}"/>
              </a:ext>
            </a:extLst>
          </p:cNvPr>
          <p:cNvSpPr txBox="1">
            <a:spLocks/>
          </p:cNvSpPr>
          <p:nvPr/>
        </p:nvSpPr>
        <p:spPr>
          <a:xfrm>
            <a:off x="1162051" y="2881711"/>
            <a:ext cx="6981824" cy="1818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rgbClr val="CC6600"/>
              </a:buClr>
              <a:buSzPct val="110000"/>
              <a:buFont typeface="Wingdings" pitchFamily="2" charset="2"/>
              <a:defRPr sz="2400" b="1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71500" indent="-279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" pitchFamily="2" charset="2"/>
              <a:buChar char="§"/>
              <a:defRPr lang="fr-FR" sz="1800" b="1" i="0" smtClean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defRPr>
            </a:lvl2pPr>
            <a:lvl3pPr marL="10287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defRPr lang="fr-FR" sz="1600" b="0" i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</a:defRPr>
            </a:lvl3pPr>
            <a:lvl4pPr marL="1543050" indent="-2857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 lang="fr-FR" sz="1600" b="0" i="0" smtClean="0">
                <a:solidFill>
                  <a:schemeClr val="tx1">
                    <a:lumMod val="75000"/>
                  </a:schemeClr>
                </a:solidFill>
                <a:effectLst/>
                <a:latin typeface="Raleway script=all rev=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800" kern="0" dirty="0"/>
              <a:t>La stratégie la plus efficace consiste à recourir aux </a:t>
            </a:r>
            <a:r>
              <a:rPr lang="fr-FR" sz="1800" u="sng" kern="0" dirty="0">
                <a:solidFill>
                  <a:schemeClr val="accent1"/>
                </a:solidFill>
              </a:rPr>
              <a:t>bases de données relationnelles</a:t>
            </a:r>
            <a:r>
              <a:rPr lang="fr-FR" sz="1800" kern="0" dirty="0">
                <a:solidFill>
                  <a:schemeClr val="accent1"/>
                </a:solidFill>
              </a:rPr>
              <a:t> </a:t>
            </a:r>
            <a:r>
              <a:rPr lang="fr-FR" sz="1800" kern="0" dirty="0"/>
              <a:t>avec </a:t>
            </a:r>
            <a:r>
              <a:rPr lang="fr-FR" sz="1800" kern="0" dirty="0" err="1"/>
              <a:t>PowerPivot</a:t>
            </a:r>
            <a:endParaRPr lang="fr-FR" sz="1800" kern="0" dirty="0"/>
          </a:p>
          <a:p>
            <a:pPr marL="228600" lvl="1" indent="0">
              <a:buClr>
                <a:schemeClr val="tx1">
                  <a:lumMod val="75000"/>
                </a:schemeClr>
              </a:buClr>
            </a:pPr>
            <a:endParaRPr lang="fr-FR" sz="2000" kern="0" dirty="0">
              <a:solidFill>
                <a:schemeClr val="accent1"/>
              </a:solidFill>
            </a:endParaRPr>
          </a:p>
          <a:p>
            <a:pPr marL="228600" lvl="1" indent="0">
              <a:buClr>
                <a:schemeClr val="tx1">
                  <a:lumMod val="75000"/>
                </a:schemeClr>
              </a:buClr>
              <a:buNone/>
            </a:pPr>
            <a:r>
              <a:rPr lang="fr-FR" kern="0" dirty="0">
                <a:solidFill>
                  <a:schemeClr val="accent1"/>
                </a:solidFill>
              </a:rPr>
              <a:t>C’est l’objet du cours expert !</a:t>
            </a:r>
            <a:endParaRPr lang="fr-FR" sz="2800" kern="0" dirty="0">
              <a:solidFill>
                <a:schemeClr val="accent1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9689C1C-D6DF-4B18-895E-D4B166401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B5CC4-7BA5-463B-801E-7CB76E53255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6259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emeExcelSup">
  <a:themeElements>
    <a:clrScheme name="Personnalisé 2">
      <a:dk1>
        <a:srgbClr val="456990"/>
      </a:dk1>
      <a:lt1>
        <a:srgbClr val="FFFFFF"/>
      </a:lt1>
      <a:dk2>
        <a:srgbClr val="564E58"/>
      </a:dk2>
      <a:lt2>
        <a:srgbClr val="564E58"/>
      </a:lt2>
      <a:accent1>
        <a:srgbClr val="D65050"/>
      </a:accent1>
      <a:accent2>
        <a:srgbClr val="564E58"/>
      </a:accent2>
      <a:accent3>
        <a:srgbClr val="456990"/>
      </a:accent3>
      <a:accent4>
        <a:srgbClr val="0F0A0A"/>
      </a:accent4>
      <a:accent5>
        <a:srgbClr val="F5EFED"/>
      </a:accent5>
      <a:accent6>
        <a:srgbClr val="456990"/>
      </a:accent6>
      <a:hlink>
        <a:srgbClr val="D65050"/>
      </a:hlink>
      <a:folHlink>
        <a:srgbClr val="E07A7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9527B"/>
        </a:dk1>
        <a:lt1>
          <a:srgbClr val="FFFFFF"/>
        </a:lt1>
        <a:dk2>
          <a:srgbClr val="29527B"/>
        </a:dk2>
        <a:lt2>
          <a:srgbClr val="808080"/>
        </a:lt2>
        <a:accent1>
          <a:srgbClr val="CC6600"/>
        </a:accent1>
        <a:accent2>
          <a:srgbClr val="3333CC"/>
        </a:accent2>
        <a:accent3>
          <a:srgbClr val="FFFFFF"/>
        </a:accent3>
        <a:accent4>
          <a:srgbClr val="214568"/>
        </a:accent4>
        <a:accent5>
          <a:srgbClr val="E2B8AA"/>
        </a:accent5>
        <a:accent6>
          <a:srgbClr val="2D2DB9"/>
        </a:accent6>
        <a:hlink>
          <a:srgbClr val="3333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ExcelSup" id="{AC85F62E-A991-4BF3-9E18-D856E999447B}" vid="{3CE9A3EB-FED4-4301-9B2C-D7AAE6F1245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ThemeExcelSup</Template>
  <TotalTime>694</TotalTime>
  <Words>1017</Words>
  <Application>Microsoft Office PowerPoint</Application>
  <PresentationFormat>Affichage à l'écran (4:3)</PresentationFormat>
  <Paragraphs>124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Raleway script=all rev=2</vt:lpstr>
      <vt:lpstr>Wingdings</vt:lpstr>
      <vt:lpstr>ThemeExcelSup</vt:lpstr>
      <vt:lpstr>Bonnes pratiques de création de fichiers Excel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Heinarc</dc:creator>
  <cp:lastModifiedBy>Heinarc</cp:lastModifiedBy>
  <cp:revision>39</cp:revision>
  <dcterms:created xsi:type="dcterms:W3CDTF">2019-10-09T21:16:32Z</dcterms:created>
  <dcterms:modified xsi:type="dcterms:W3CDTF">2019-11-10T17:15:25Z</dcterms:modified>
</cp:coreProperties>
</file>