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56" r:id="rId2"/>
    <p:sldId id="281" r:id="rId3"/>
    <p:sldId id="278" r:id="rId4"/>
    <p:sldId id="275" r:id="rId5"/>
    <p:sldId id="276" r:id="rId6"/>
    <p:sldId id="277" r:id="rId7"/>
    <p:sldId id="273" r:id="rId8"/>
    <p:sldId id="274" r:id="rId9"/>
    <p:sldId id="279"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EB4278-EB6A-40D7-9DFB-789D220F6B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E9A5AF8-DA07-4B4F-9A58-A40935A0B6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584E4B-A64B-493A-BBD7-F93976881313}" type="datetimeFigureOut">
              <a:rPr lang="fr-FR" smtClean="0"/>
              <a:t>10/11/2019</a:t>
            </a:fld>
            <a:endParaRPr lang="fr-FR"/>
          </a:p>
        </p:txBody>
      </p:sp>
      <p:sp>
        <p:nvSpPr>
          <p:cNvPr id="4" name="Espace réservé du pied de page 3">
            <a:extLst>
              <a:ext uri="{FF2B5EF4-FFF2-40B4-BE49-F238E27FC236}">
                <a16:creationId xmlns:a16="http://schemas.microsoft.com/office/drawing/2014/main" id="{A31E2819-7AB9-4AC6-87EE-31A9DA372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3125D36-BFDA-4161-A830-21535CF66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7564C1-BECB-4402-A37A-9F1FD03CBA5A}" type="slidenum">
              <a:rPr lang="fr-FR" smtClean="0"/>
              <a:t>‹N°›</a:t>
            </a:fld>
            <a:endParaRPr lang="fr-FR"/>
          </a:p>
        </p:txBody>
      </p:sp>
    </p:spTree>
    <p:extLst>
      <p:ext uri="{BB962C8B-B14F-4D97-AF65-F5344CB8AC3E}">
        <p14:creationId xmlns:p14="http://schemas.microsoft.com/office/powerpoint/2010/main" val="2844009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5BE39-D8BA-4E8A-9405-EFB00B3045C8}" type="datetimeFigureOut">
              <a:rPr lang="fr-FR" smtClean="0"/>
              <a:t>10/11/2019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7E58-C06D-42A1-BE69-E683536669A3}" type="slidenum">
              <a:rPr lang="fr-FR" smtClean="0"/>
              <a:t>‹N°›</a:t>
            </a:fld>
            <a:endParaRPr lang="fr-FR"/>
          </a:p>
        </p:txBody>
      </p:sp>
    </p:spTree>
    <p:extLst>
      <p:ext uri="{BB962C8B-B14F-4D97-AF65-F5344CB8AC3E}">
        <p14:creationId xmlns:p14="http://schemas.microsoft.com/office/powerpoint/2010/main" val="1773752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7" name="Rectangle 15"/>
          <p:cNvSpPr>
            <a:spLocks noChangeArrowheads="1"/>
          </p:cNvSpPr>
          <p:nvPr/>
        </p:nvSpPr>
        <p:spPr bwMode="auto">
          <a:xfrm>
            <a:off x="6324600" y="676275"/>
            <a:ext cx="152400" cy="228600"/>
          </a:xfrm>
          <a:prstGeom prst="rect">
            <a:avLst/>
          </a:prstGeom>
          <a:solidFill>
            <a:schemeClr val="bg1"/>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endParaRPr lang="nl-BE" altLang="en-US" sz="1600">
              <a:solidFill>
                <a:srgbClr val="CC6600"/>
              </a:solidFill>
            </a:endParaRPr>
          </a:p>
        </p:txBody>
      </p:sp>
      <p:sp>
        <p:nvSpPr>
          <p:cNvPr id="8" name="Rectangle 16"/>
          <p:cNvSpPr>
            <a:spLocks noChangeArrowheads="1"/>
          </p:cNvSpPr>
          <p:nvPr/>
        </p:nvSpPr>
        <p:spPr bwMode="auto">
          <a:xfrm>
            <a:off x="8686800" y="676275"/>
            <a:ext cx="152400" cy="228600"/>
          </a:xfrm>
          <a:prstGeom prst="rect">
            <a:avLst/>
          </a:prstGeom>
          <a:solidFill>
            <a:schemeClr val="bg1"/>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endParaRPr lang="nl-BE" altLang="en-US" sz="1600">
              <a:solidFill>
                <a:srgbClr val="CC6600"/>
              </a:solidFill>
            </a:endParaRPr>
          </a:p>
        </p:txBody>
      </p:sp>
      <p:sp>
        <p:nvSpPr>
          <p:cNvPr id="10" name="Line 20"/>
          <p:cNvSpPr>
            <a:spLocks noChangeShapeType="1"/>
          </p:cNvSpPr>
          <p:nvPr/>
        </p:nvSpPr>
        <p:spPr bwMode="auto">
          <a:xfrm>
            <a:off x="0" y="6477000"/>
            <a:ext cx="9144000" cy="0"/>
          </a:xfrm>
          <a:prstGeom prst="line">
            <a:avLst/>
          </a:prstGeom>
          <a:noFill/>
          <a:ln w="31750">
            <a:solidFill>
              <a:srgbClr val="2952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29527B"/>
              </a:solidFill>
              <a:cs typeface="Arial" charset="0"/>
            </a:endParaRPr>
          </a:p>
        </p:txBody>
      </p:sp>
      <p:sp>
        <p:nvSpPr>
          <p:cNvPr id="13" name="Rectangle 21"/>
          <p:cNvSpPr>
            <a:spLocks noChangeArrowheads="1"/>
          </p:cNvSpPr>
          <p:nvPr/>
        </p:nvSpPr>
        <p:spPr bwMode="auto">
          <a:xfrm>
            <a:off x="295275" y="6553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000">
              <a:solidFill>
                <a:srgbClr val="29527B"/>
              </a:solidFill>
            </a:endParaRPr>
          </a:p>
        </p:txBody>
      </p:sp>
      <p:sp>
        <p:nvSpPr>
          <p:cNvPr id="6146" name="Rectangle 2"/>
          <p:cNvSpPr>
            <a:spLocks noGrp="1" noChangeArrowheads="1"/>
          </p:cNvSpPr>
          <p:nvPr>
            <p:ph type="ctrTitle" hasCustomPrompt="1"/>
          </p:nvPr>
        </p:nvSpPr>
        <p:spPr>
          <a:xfrm>
            <a:off x="731218" y="2659858"/>
            <a:ext cx="7700962" cy="933573"/>
          </a:xfrm>
          <a:prstGeom prst="rect">
            <a:avLst/>
          </a:prstGeom>
        </p:spPr>
        <p:txBody>
          <a:bodyPr/>
          <a:lstStyle>
            <a:lvl1pPr algn="ctr">
              <a:defRPr sz="3000">
                <a:solidFill>
                  <a:srgbClr val="29527B"/>
                </a:solidFill>
              </a:defRPr>
            </a:lvl1pPr>
          </a:lstStyle>
          <a:p>
            <a:pPr lvl="0"/>
            <a:r>
              <a:rPr lang="fr-FR" noProof="0" dirty="0"/>
              <a:t>Bonnes pratiques pour la création de vos fichiers Excel</a:t>
            </a:r>
            <a:endParaRPr lang="en-GB" noProof="0" dirty="0"/>
          </a:p>
        </p:txBody>
      </p:sp>
      <p:sp>
        <p:nvSpPr>
          <p:cNvPr id="6147" name="Rectangle 3"/>
          <p:cNvSpPr>
            <a:spLocks noGrp="1" noChangeArrowheads="1"/>
          </p:cNvSpPr>
          <p:nvPr>
            <p:ph type="subTitle" idx="1"/>
          </p:nvPr>
        </p:nvSpPr>
        <p:spPr>
          <a:xfrm>
            <a:off x="1438276" y="4678363"/>
            <a:ext cx="6262688" cy="1079500"/>
          </a:xfrm>
          <a:prstGeom prst="rect">
            <a:avLst/>
          </a:prstGeom>
        </p:spPr>
        <p:txBody>
          <a:bodyPr/>
          <a:lstStyle>
            <a:lvl1pPr algn="ctr">
              <a:lnSpc>
                <a:spcPct val="150000"/>
              </a:lnSpc>
              <a:defRPr>
                <a:solidFill>
                  <a:schemeClr val="accent1"/>
                </a:solidFill>
                <a:latin typeface="+mn-lt"/>
              </a:defRPr>
            </a:lvl1pPr>
          </a:lstStyle>
          <a:p>
            <a:pPr lvl="0"/>
            <a:r>
              <a:rPr lang="fr-FR" noProof="0" dirty="0"/>
              <a:t>Modifiez le style des sous-titres du masque</a:t>
            </a:r>
            <a:endParaRPr lang="en-GB" noProof="0" dirty="0"/>
          </a:p>
        </p:txBody>
      </p:sp>
      <p:pic>
        <p:nvPicPr>
          <p:cNvPr id="15" name="Image 14">
            <a:extLst>
              <a:ext uri="{FF2B5EF4-FFF2-40B4-BE49-F238E27FC236}">
                <a16:creationId xmlns:a16="http://schemas.microsoft.com/office/drawing/2014/main" id="{12FF3451-F0E1-4AF7-B3F4-53D59D24A275}"/>
              </a:ext>
            </a:extLst>
          </p:cNvPr>
          <p:cNvPicPr>
            <a:picLocks noChangeAspect="1"/>
          </p:cNvPicPr>
          <p:nvPr/>
        </p:nvPicPr>
        <p:blipFill>
          <a:blip r:embed="rId2"/>
          <a:stretch>
            <a:fillRect/>
          </a:stretch>
        </p:blipFill>
        <p:spPr>
          <a:xfrm>
            <a:off x="0" y="992061"/>
            <a:ext cx="2788479" cy="933577"/>
          </a:xfrm>
          <a:prstGeom prst="rect">
            <a:avLst/>
          </a:prstGeom>
        </p:spPr>
      </p:pic>
      <p:sp>
        <p:nvSpPr>
          <p:cNvPr id="25" name="Line 9">
            <a:extLst>
              <a:ext uri="{FF2B5EF4-FFF2-40B4-BE49-F238E27FC236}">
                <a16:creationId xmlns:a16="http://schemas.microsoft.com/office/drawing/2014/main" id="{44686DCA-9A59-4D74-B95A-9CCA283CBCB7}"/>
              </a:ext>
            </a:extLst>
          </p:cNvPr>
          <p:cNvSpPr>
            <a:spLocks noChangeShapeType="1"/>
          </p:cNvSpPr>
          <p:nvPr/>
        </p:nvSpPr>
        <p:spPr bwMode="auto">
          <a:xfrm>
            <a:off x="0" y="971550"/>
            <a:ext cx="9144000" cy="0"/>
          </a:xfrm>
          <a:prstGeom prst="line">
            <a:avLst/>
          </a:prstGeom>
          <a:noFill/>
          <a:ln w="34925">
            <a:solidFill>
              <a:srgbClr val="4569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29527B"/>
              </a:solidFill>
              <a:cs typeface="Arial" charset="0"/>
            </a:endParaRPr>
          </a:p>
        </p:txBody>
      </p:sp>
      <p:grpSp>
        <p:nvGrpSpPr>
          <p:cNvPr id="26" name="Groupe 25">
            <a:extLst>
              <a:ext uri="{FF2B5EF4-FFF2-40B4-BE49-F238E27FC236}">
                <a16:creationId xmlns:a16="http://schemas.microsoft.com/office/drawing/2014/main" id="{EE237B00-BF9F-43A3-8535-2473C810D8AB}"/>
              </a:ext>
            </a:extLst>
          </p:cNvPr>
          <p:cNvGrpSpPr/>
          <p:nvPr/>
        </p:nvGrpSpPr>
        <p:grpSpPr>
          <a:xfrm>
            <a:off x="6440298" y="558073"/>
            <a:ext cx="2283205" cy="1084127"/>
            <a:chOff x="2540465" y="3145400"/>
            <a:chExt cx="2283205" cy="1084127"/>
          </a:xfrm>
        </p:grpSpPr>
        <p:sp>
          <p:nvSpPr>
            <p:cNvPr id="27" name="Rectangle 26">
              <a:extLst>
                <a:ext uri="{FF2B5EF4-FFF2-40B4-BE49-F238E27FC236}">
                  <a16:creationId xmlns:a16="http://schemas.microsoft.com/office/drawing/2014/main" id="{74E99E68-644D-417A-9BC4-07FEEC985568}"/>
                </a:ext>
              </a:extLst>
            </p:cNvPr>
            <p:cNvSpPr/>
            <p:nvPr/>
          </p:nvSpPr>
          <p:spPr>
            <a:xfrm>
              <a:off x="2657911" y="3273598"/>
              <a:ext cx="2165759" cy="64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a:extLst>
                <a:ext uri="{FF2B5EF4-FFF2-40B4-BE49-F238E27FC236}">
                  <a16:creationId xmlns:a16="http://schemas.microsoft.com/office/drawing/2014/main" id="{B789573F-A6A2-4362-889C-1C7A196DED52}"/>
                </a:ext>
              </a:extLst>
            </p:cNvPr>
            <p:cNvGrpSpPr/>
            <p:nvPr/>
          </p:nvGrpSpPr>
          <p:grpSpPr>
            <a:xfrm>
              <a:off x="2540465" y="3145400"/>
              <a:ext cx="2135565" cy="1084127"/>
              <a:chOff x="2540465" y="3145400"/>
              <a:chExt cx="2135565" cy="1084127"/>
            </a:xfrm>
          </p:grpSpPr>
          <p:pic>
            <p:nvPicPr>
              <p:cNvPr id="29" name="Image 28">
                <a:extLst>
                  <a:ext uri="{FF2B5EF4-FFF2-40B4-BE49-F238E27FC236}">
                    <a16:creationId xmlns:a16="http://schemas.microsoft.com/office/drawing/2014/main" id="{16C87D96-8420-474E-B095-ED645844F03A}"/>
                  </a:ext>
                </a:extLst>
              </p:cNvPr>
              <p:cNvPicPr>
                <a:picLocks noChangeAspect="1"/>
              </p:cNvPicPr>
              <p:nvPr/>
            </p:nvPicPr>
            <p:blipFill>
              <a:blip r:embed="rId3"/>
              <a:stretch>
                <a:fillRect/>
              </a:stretch>
            </p:blipFill>
            <p:spPr>
              <a:xfrm>
                <a:off x="2540465" y="3145400"/>
                <a:ext cx="1042930" cy="1084127"/>
              </a:xfrm>
              <a:prstGeom prst="rect">
                <a:avLst/>
              </a:prstGeom>
            </p:spPr>
          </p:pic>
          <p:sp>
            <p:nvSpPr>
              <p:cNvPr id="30" name="Rectangle 29">
                <a:extLst>
                  <a:ext uri="{FF2B5EF4-FFF2-40B4-BE49-F238E27FC236}">
                    <a16:creationId xmlns:a16="http://schemas.microsoft.com/office/drawing/2014/main" id="{1EBDF88E-D2A7-435C-8AFD-33BB01126648}"/>
                  </a:ext>
                </a:extLst>
              </p:cNvPr>
              <p:cNvSpPr/>
              <p:nvPr/>
            </p:nvSpPr>
            <p:spPr>
              <a:xfrm>
                <a:off x="3257639" y="3281041"/>
                <a:ext cx="1274708" cy="369332"/>
              </a:xfrm>
              <a:prstGeom prst="rect">
                <a:avLst/>
              </a:prstGeom>
            </p:spPr>
            <p:txBody>
              <a:bodyPr wrap="none">
                <a:spAutoFit/>
              </a:bodyPr>
              <a:lstStyle/>
              <a:p>
                <a:r>
                  <a:rPr lang="fr-FR" b="1" dirty="0">
                    <a:latin typeface="Raleway script=all rev=2"/>
                  </a:rPr>
                  <a:t>Excel Sup'</a:t>
                </a:r>
                <a:endParaRPr lang="fr-FR" dirty="0"/>
              </a:p>
            </p:txBody>
          </p:sp>
          <p:sp>
            <p:nvSpPr>
              <p:cNvPr id="31" name="Rectangle 30">
                <a:extLst>
                  <a:ext uri="{FF2B5EF4-FFF2-40B4-BE49-F238E27FC236}">
                    <a16:creationId xmlns:a16="http://schemas.microsoft.com/office/drawing/2014/main" id="{0FF75C08-BE21-4077-B74A-DDBDA3C3AF7A}"/>
                  </a:ext>
                </a:extLst>
              </p:cNvPr>
              <p:cNvSpPr/>
              <p:nvPr/>
            </p:nvSpPr>
            <p:spPr>
              <a:xfrm>
                <a:off x="3280007" y="3548965"/>
                <a:ext cx="1396023" cy="276999"/>
              </a:xfrm>
              <a:prstGeom prst="rect">
                <a:avLst/>
              </a:prstGeom>
            </p:spPr>
            <p:txBody>
              <a:bodyPr wrap="none">
                <a:spAutoFit/>
              </a:bodyPr>
              <a:lstStyle/>
              <a:p>
                <a:r>
                  <a:rPr lang="fr-FR" sz="1200" b="1" i="1" dirty="0">
                    <a:latin typeface="Raleway script=all rev=2"/>
                  </a:rPr>
                  <a:t>www.excelsup.fr</a:t>
                </a:r>
                <a:endParaRPr lang="fr-FR" sz="1200" i="1" dirty="0"/>
              </a:p>
            </p:txBody>
          </p:sp>
        </p:grpSp>
      </p:grpSp>
      <p:sp>
        <p:nvSpPr>
          <p:cNvPr id="2" name="Espace réservé du numéro de diapositive 1">
            <a:extLst>
              <a:ext uri="{FF2B5EF4-FFF2-40B4-BE49-F238E27FC236}">
                <a16:creationId xmlns:a16="http://schemas.microsoft.com/office/drawing/2014/main" id="{92E2B47D-1C7E-40AF-B8D2-656D1216FDBB}"/>
              </a:ext>
            </a:extLst>
          </p:cNvPr>
          <p:cNvSpPr>
            <a:spLocks noGrp="1"/>
          </p:cNvSpPr>
          <p:nvPr>
            <p:ph type="sldNum" sz="quarter" idx="10"/>
          </p:nvPr>
        </p:nvSpPr>
        <p:spPr/>
        <p:txBody>
          <a:bodyPr/>
          <a:lstStyle/>
          <a:p>
            <a:fld id="{4C9B5CC4-7BA5-463B-801E-7CB76E532550}" type="slidenum">
              <a:rPr lang="fr-FR" smtClean="0"/>
              <a:t>‹N°›</a:t>
            </a:fld>
            <a:endParaRPr lang="fr-FR"/>
          </a:p>
        </p:txBody>
      </p:sp>
    </p:spTree>
    <p:extLst>
      <p:ext uri="{BB962C8B-B14F-4D97-AF65-F5344CB8AC3E}">
        <p14:creationId xmlns:p14="http://schemas.microsoft.com/office/powerpoint/2010/main" val="432205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lvl1pPr algn="l">
              <a:defRPr>
                <a:cs typeface="Arial" charset="0"/>
              </a:defRPr>
            </a:lvl1pPr>
          </a:lstStyle>
          <a:p>
            <a:fld id="{4C9B5CC4-7BA5-463B-801E-7CB76E532550}" type="slidenum">
              <a:rPr lang="fr-FR" smtClean="0"/>
              <a:t>‹N°›</a:t>
            </a:fld>
            <a:endParaRPr lang="fr-FR"/>
          </a:p>
        </p:txBody>
      </p:sp>
      <p:sp>
        <p:nvSpPr>
          <p:cNvPr id="12" name="Espace réservé du texte 11">
            <a:extLst>
              <a:ext uri="{FF2B5EF4-FFF2-40B4-BE49-F238E27FC236}">
                <a16:creationId xmlns:a16="http://schemas.microsoft.com/office/drawing/2014/main" id="{C8BD6949-8292-4CC6-9E70-0ED1F9B8AED5}"/>
              </a:ext>
            </a:extLst>
          </p:cNvPr>
          <p:cNvSpPr>
            <a:spLocks noGrp="1"/>
          </p:cNvSpPr>
          <p:nvPr>
            <p:ph type="body" sz="quarter" idx="11" hasCustomPrompt="1"/>
          </p:nvPr>
        </p:nvSpPr>
        <p:spPr>
          <a:xfrm>
            <a:off x="284164" y="250563"/>
            <a:ext cx="5775814" cy="467051"/>
          </a:xfrm>
          <a:prstGeom prst="rect">
            <a:avLst/>
          </a:prstGeom>
        </p:spPr>
        <p:txBody>
          <a:bodyPr wrap="square">
            <a:spAutoFit/>
          </a:bodyPr>
          <a:lstStyle>
            <a:lvl1pPr>
              <a:defRPr lang="fr-FR" i="0" kern="1200" dirty="0">
                <a:solidFill>
                  <a:srgbClr val="D65050"/>
                </a:solidFill>
                <a:effectLst/>
                <a:latin typeface="+mj-lt"/>
                <a:cs typeface="Times New Roman" panose="02020603050405020304" pitchFamily="18" charset="0"/>
              </a:defRPr>
            </a:lvl1pPr>
          </a:lstStyle>
          <a:p>
            <a:pPr marL="0" lvl="0" defTabSz="914400" latinLnBrk="0"/>
            <a:r>
              <a:rPr lang="fr-FR" dirty="0"/>
              <a:t>Titre slide 2</a:t>
            </a:r>
          </a:p>
        </p:txBody>
      </p:sp>
      <p:sp>
        <p:nvSpPr>
          <p:cNvPr id="7" name="Espace réservé du texte 6">
            <a:extLst>
              <a:ext uri="{FF2B5EF4-FFF2-40B4-BE49-F238E27FC236}">
                <a16:creationId xmlns:a16="http://schemas.microsoft.com/office/drawing/2014/main" id="{45BF743E-44AD-4973-81FB-9B9118C666C4}"/>
              </a:ext>
            </a:extLst>
          </p:cNvPr>
          <p:cNvSpPr>
            <a:spLocks noGrp="1"/>
          </p:cNvSpPr>
          <p:nvPr>
            <p:ph type="body" sz="quarter" idx="12" hasCustomPrompt="1"/>
          </p:nvPr>
        </p:nvSpPr>
        <p:spPr>
          <a:xfrm>
            <a:off x="186797" y="1286405"/>
            <a:ext cx="4495800" cy="2794000"/>
          </a:xfrm>
          <a:prstGeom prst="rect">
            <a:avLst/>
          </a:prstGeom>
        </p:spPr>
        <p:txBody>
          <a:bodyPr/>
          <a:lstStyle>
            <a:lvl1pPr>
              <a:defRPr/>
            </a:lvl1pPr>
            <a:lvl4pPr>
              <a:defRPr>
                <a:latin typeface="+mn-lt"/>
              </a:defRPr>
            </a:lvl4pPr>
          </a:lstStyle>
          <a:p>
            <a:pPr lvl="0"/>
            <a:r>
              <a:rPr lang="fr-FR" dirty="0"/>
              <a:t>Premier niveau</a:t>
            </a:r>
          </a:p>
          <a:p>
            <a:pPr lvl="1"/>
            <a:r>
              <a:rPr lang="fr-FR" dirty="0"/>
              <a:t>Deuxième niveau</a:t>
            </a:r>
          </a:p>
          <a:p>
            <a:pPr lvl="2"/>
            <a:r>
              <a:rPr lang="fr-FR" dirty="0"/>
              <a:t>Troisième niveau</a:t>
            </a:r>
          </a:p>
          <a:p>
            <a:pPr lvl="3"/>
            <a:r>
              <a:rPr lang="fr-FR" dirty="0"/>
              <a:t>Quatrième niveau</a:t>
            </a:r>
          </a:p>
        </p:txBody>
      </p:sp>
      <p:sp>
        <p:nvSpPr>
          <p:cNvPr id="9" name="Espace réservé du texte 6">
            <a:extLst>
              <a:ext uri="{FF2B5EF4-FFF2-40B4-BE49-F238E27FC236}">
                <a16:creationId xmlns:a16="http://schemas.microsoft.com/office/drawing/2014/main" id="{73D12945-5415-40AC-AF4A-65402DDC5312}"/>
              </a:ext>
            </a:extLst>
          </p:cNvPr>
          <p:cNvSpPr>
            <a:spLocks noGrp="1"/>
          </p:cNvSpPr>
          <p:nvPr>
            <p:ph type="body" sz="quarter" idx="13" hasCustomPrompt="1"/>
          </p:nvPr>
        </p:nvSpPr>
        <p:spPr>
          <a:xfrm>
            <a:off x="4648200" y="1286405"/>
            <a:ext cx="4495800" cy="2794000"/>
          </a:xfrm>
          <a:prstGeom prst="rect">
            <a:avLst/>
          </a:prstGeom>
        </p:spPr>
        <p:txBody>
          <a:bodyPr/>
          <a:lstStyle>
            <a:lvl1pPr>
              <a:defRPr/>
            </a:lvl1pPr>
            <a:lvl3pPr marL="1028700" marR="0" indent="-228600" algn="l" defTabSz="914400" rtl="0" eaLnBrk="1" fontAlgn="base" latinLnBrk="0" hangingPunct="1">
              <a:lnSpc>
                <a:spcPct val="110000"/>
              </a:lnSpc>
              <a:spcBef>
                <a:spcPct val="0"/>
              </a:spcBef>
              <a:spcAft>
                <a:spcPct val="25000"/>
              </a:spcAft>
              <a:buClr>
                <a:schemeClr val="accent1">
                  <a:lumMod val="75000"/>
                </a:schemeClr>
              </a:buClr>
              <a:buSzPct val="100000"/>
              <a:buFont typeface="Wingdings" panose="05000000000000000000" pitchFamily="2" charset="2"/>
              <a:buChar char="Ø"/>
              <a:tabLst/>
              <a:defRPr/>
            </a:lvl3pPr>
          </a:lstStyle>
          <a:p>
            <a:pPr lvl="2"/>
            <a:r>
              <a:rPr lang="fr-FR" dirty="0"/>
              <a:t>Troisième niveau</a:t>
            </a:r>
          </a:p>
          <a:p>
            <a:pPr marL="1028700" marR="0" lvl="2" indent="-228600" algn="l" defTabSz="914400" rtl="0" eaLnBrk="1" fontAlgn="base" latinLnBrk="0" hangingPunct="1">
              <a:lnSpc>
                <a:spcPct val="110000"/>
              </a:lnSpc>
              <a:spcBef>
                <a:spcPct val="0"/>
              </a:spcBef>
              <a:spcAft>
                <a:spcPct val="25000"/>
              </a:spcAft>
              <a:buClr>
                <a:schemeClr val="accent1">
                  <a:lumMod val="75000"/>
                </a:schemeClr>
              </a:buClr>
              <a:buSzPct val="100000"/>
              <a:buFont typeface="Wingdings" panose="05000000000000000000" pitchFamily="2" charset="2"/>
              <a:buChar char="Ø"/>
              <a:tabLst/>
              <a:defRPr/>
            </a:pPr>
            <a:r>
              <a:rPr lang="fr-FR" dirty="0"/>
              <a:t>Troisième niveau</a:t>
            </a:r>
          </a:p>
          <a:p>
            <a:pPr marL="1028700" marR="0" lvl="2" indent="-228600" algn="l" defTabSz="914400" rtl="0" eaLnBrk="1" fontAlgn="base" latinLnBrk="0" hangingPunct="1">
              <a:lnSpc>
                <a:spcPct val="110000"/>
              </a:lnSpc>
              <a:spcBef>
                <a:spcPct val="0"/>
              </a:spcBef>
              <a:spcAft>
                <a:spcPct val="25000"/>
              </a:spcAft>
              <a:buClr>
                <a:schemeClr val="accent1">
                  <a:lumMod val="75000"/>
                </a:schemeClr>
              </a:buClr>
              <a:buSzPct val="100000"/>
              <a:buFont typeface="Wingdings" panose="05000000000000000000" pitchFamily="2" charset="2"/>
              <a:buChar char="Ø"/>
              <a:tabLst/>
              <a:defRPr/>
            </a:pPr>
            <a:r>
              <a:rPr lang="fr-FR" dirty="0"/>
              <a:t>Troisième niveau</a:t>
            </a:r>
          </a:p>
          <a:p>
            <a:pPr lvl="2"/>
            <a:endParaRPr lang="fr-FR" dirty="0"/>
          </a:p>
        </p:txBody>
      </p:sp>
      <p:grpSp>
        <p:nvGrpSpPr>
          <p:cNvPr id="6" name="Groupe 5">
            <a:extLst>
              <a:ext uri="{FF2B5EF4-FFF2-40B4-BE49-F238E27FC236}">
                <a16:creationId xmlns:a16="http://schemas.microsoft.com/office/drawing/2014/main" id="{50A12D36-2AE6-46F5-8EFC-0397926851F6}"/>
              </a:ext>
            </a:extLst>
          </p:cNvPr>
          <p:cNvGrpSpPr/>
          <p:nvPr userDrawn="1"/>
        </p:nvGrpSpPr>
        <p:grpSpPr>
          <a:xfrm>
            <a:off x="6403596" y="67622"/>
            <a:ext cx="2283205" cy="1084127"/>
            <a:chOff x="2540465" y="3145400"/>
            <a:chExt cx="2283205" cy="1084127"/>
          </a:xfrm>
        </p:grpSpPr>
        <p:sp>
          <p:nvSpPr>
            <p:cNvPr id="8" name="Rectangle 7">
              <a:extLst>
                <a:ext uri="{FF2B5EF4-FFF2-40B4-BE49-F238E27FC236}">
                  <a16:creationId xmlns:a16="http://schemas.microsoft.com/office/drawing/2014/main" id="{971F13AA-B401-4DDF-B0AD-36DB24A05357}"/>
                </a:ext>
              </a:extLst>
            </p:cNvPr>
            <p:cNvSpPr/>
            <p:nvPr/>
          </p:nvSpPr>
          <p:spPr>
            <a:xfrm>
              <a:off x="2657911" y="3273598"/>
              <a:ext cx="2165759" cy="64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845247F9-12A2-4188-9AA8-55346F5C9D53}"/>
                </a:ext>
              </a:extLst>
            </p:cNvPr>
            <p:cNvGrpSpPr/>
            <p:nvPr/>
          </p:nvGrpSpPr>
          <p:grpSpPr>
            <a:xfrm>
              <a:off x="2540465" y="3145400"/>
              <a:ext cx="2135565" cy="1084127"/>
              <a:chOff x="2540465" y="3145400"/>
              <a:chExt cx="2135565" cy="1084127"/>
            </a:xfrm>
          </p:grpSpPr>
          <p:pic>
            <p:nvPicPr>
              <p:cNvPr id="11" name="Image 10">
                <a:extLst>
                  <a:ext uri="{FF2B5EF4-FFF2-40B4-BE49-F238E27FC236}">
                    <a16:creationId xmlns:a16="http://schemas.microsoft.com/office/drawing/2014/main" id="{A4987CE1-7C63-40E2-B966-C854FFE38940}"/>
                  </a:ext>
                </a:extLst>
              </p:cNvPr>
              <p:cNvPicPr>
                <a:picLocks noChangeAspect="1"/>
              </p:cNvPicPr>
              <p:nvPr/>
            </p:nvPicPr>
            <p:blipFill>
              <a:blip r:embed="rId2"/>
              <a:stretch>
                <a:fillRect/>
              </a:stretch>
            </p:blipFill>
            <p:spPr>
              <a:xfrm>
                <a:off x="2540465" y="3145400"/>
                <a:ext cx="1042930" cy="1084127"/>
              </a:xfrm>
              <a:prstGeom prst="rect">
                <a:avLst/>
              </a:prstGeom>
            </p:spPr>
          </p:pic>
          <p:sp>
            <p:nvSpPr>
              <p:cNvPr id="13" name="Rectangle 12">
                <a:extLst>
                  <a:ext uri="{FF2B5EF4-FFF2-40B4-BE49-F238E27FC236}">
                    <a16:creationId xmlns:a16="http://schemas.microsoft.com/office/drawing/2014/main" id="{B0197351-2B65-444A-BFEF-813B74EFF4AF}"/>
                  </a:ext>
                </a:extLst>
              </p:cNvPr>
              <p:cNvSpPr/>
              <p:nvPr/>
            </p:nvSpPr>
            <p:spPr>
              <a:xfrm>
                <a:off x="3257639" y="3281041"/>
                <a:ext cx="1274708" cy="369332"/>
              </a:xfrm>
              <a:prstGeom prst="rect">
                <a:avLst/>
              </a:prstGeom>
            </p:spPr>
            <p:txBody>
              <a:bodyPr wrap="none">
                <a:spAutoFit/>
              </a:bodyPr>
              <a:lstStyle/>
              <a:p>
                <a:r>
                  <a:rPr lang="fr-FR" b="1" dirty="0">
                    <a:latin typeface="Raleway script=all rev=2"/>
                  </a:rPr>
                  <a:t>Excel Sup'</a:t>
                </a:r>
                <a:endParaRPr lang="fr-FR" dirty="0"/>
              </a:p>
            </p:txBody>
          </p:sp>
          <p:sp>
            <p:nvSpPr>
              <p:cNvPr id="14" name="Rectangle 13">
                <a:extLst>
                  <a:ext uri="{FF2B5EF4-FFF2-40B4-BE49-F238E27FC236}">
                    <a16:creationId xmlns:a16="http://schemas.microsoft.com/office/drawing/2014/main" id="{938E6495-887F-447C-B299-CACBFE5D87B8}"/>
                  </a:ext>
                </a:extLst>
              </p:cNvPr>
              <p:cNvSpPr/>
              <p:nvPr/>
            </p:nvSpPr>
            <p:spPr>
              <a:xfrm>
                <a:off x="3280007" y="3548965"/>
                <a:ext cx="1396023" cy="276999"/>
              </a:xfrm>
              <a:prstGeom prst="rect">
                <a:avLst/>
              </a:prstGeom>
            </p:spPr>
            <p:txBody>
              <a:bodyPr wrap="none">
                <a:spAutoFit/>
              </a:bodyPr>
              <a:lstStyle/>
              <a:p>
                <a:r>
                  <a:rPr lang="fr-FR" sz="1200" b="1" i="1" dirty="0">
                    <a:latin typeface="Raleway script=all rev=2"/>
                  </a:rPr>
                  <a:t>www.excelsup.fr</a:t>
                </a:r>
                <a:endParaRPr lang="fr-FR" sz="1200" i="1" dirty="0"/>
              </a:p>
            </p:txBody>
          </p:sp>
        </p:grpSp>
      </p:grpSp>
    </p:spTree>
    <p:extLst>
      <p:ext uri="{BB962C8B-B14F-4D97-AF65-F5344CB8AC3E}">
        <p14:creationId xmlns:p14="http://schemas.microsoft.com/office/powerpoint/2010/main" val="91132413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521701" y="6553200"/>
            <a:ext cx="33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29527B"/>
                </a:solidFill>
                <a:latin typeface="Arial" charset="0"/>
                <a:cs typeface="+mn-cs"/>
              </a:defRPr>
            </a:lvl1pPr>
          </a:lstStyle>
          <a:p>
            <a:fld id="{4C9B5CC4-7BA5-463B-801E-7CB76E532550}" type="slidenum">
              <a:rPr lang="fr-FR" smtClean="0"/>
              <a:t>‹N°›</a:t>
            </a:fld>
            <a:endParaRPr lang="fr-FR"/>
          </a:p>
        </p:txBody>
      </p:sp>
      <p:sp>
        <p:nvSpPr>
          <p:cNvPr id="1029" name="Line 9"/>
          <p:cNvSpPr>
            <a:spLocks noChangeShapeType="1"/>
          </p:cNvSpPr>
          <p:nvPr/>
        </p:nvSpPr>
        <p:spPr bwMode="auto">
          <a:xfrm>
            <a:off x="0" y="971550"/>
            <a:ext cx="9144000" cy="0"/>
          </a:xfrm>
          <a:prstGeom prst="line">
            <a:avLst/>
          </a:prstGeom>
          <a:noFill/>
          <a:ln w="34925">
            <a:solidFill>
              <a:srgbClr val="4569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29527B"/>
              </a:solidFill>
              <a:cs typeface="Arial" charset="0"/>
            </a:endParaRPr>
          </a:p>
        </p:txBody>
      </p:sp>
      <p:sp>
        <p:nvSpPr>
          <p:cNvPr id="2" name="Line 11"/>
          <p:cNvSpPr>
            <a:spLocks noChangeShapeType="1"/>
          </p:cNvSpPr>
          <p:nvPr/>
        </p:nvSpPr>
        <p:spPr bwMode="auto">
          <a:xfrm>
            <a:off x="0" y="6477000"/>
            <a:ext cx="9144000" cy="0"/>
          </a:xfrm>
          <a:prstGeom prst="line">
            <a:avLst/>
          </a:prstGeom>
          <a:noFill/>
          <a:ln w="31750">
            <a:solidFill>
              <a:srgbClr val="4569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29527B"/>
              </a:solidFill>
              <a:cs typeface="Arial" charset="0"/>
            </a:endParaRPr>
          </a:p>
        </p:txBody>
      </p:sp>
    </p:spTree>
    <p:extLst>
      <p:ext uri="{BB962C8B-B14F-4D97-AF65-F5344CB8AC3E}">
        <p14:creationId xmlns:p14="http://schemas.microsoft.com/office/powerpoint/2010/main" val="1766025674"/>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hf hdr="0" ftr="0" dt="0"/>
  <p:txStyles>
    <p:titleStyle>
      <a:lvl1pPr algn="l" rtl="0" eaLnBrk="1" fontAlgn="base" hangingPunct="1">
        <a:spcBef>
          <a:spcPct val="0"/>
        </a:spcBef>
        <a:spcAft>
          <a:spcPct val="0"/>
        </a:spcAft>
        <a:defRPr sz="2400" b="1">
          <a:solidFill>
            <a:srgbClr val="D65050"/>
          </a:solidFill>
          <a:latin typeface="+mj-lt"/>
          <a:ea typeface="+mj-ea"/>
          <a:cs typeface="+mj-cs"/>
        </a:defRPr>
      </a:lvl1pPr>
      <a:lvl2pPr algn="l" rtl="0" eaLnBrk="1" fontAlgn="base" hangingPunct="1">
        <a:spcBef>
          <a:spcPct val="0"/>
        </a:spcBef>
        <a:spcAft>
          <a:spcPct val="0"/>
        </a:spcAft>
        <a:defRPr sz="2400" b="1">
          <a:solidFill>
            <a:srgbClr val="CC6600"/>
          </a:solidFill>
          <a:latin typeface="Arial" charset="0"/>
        </a:defRPr>
      </a:lvl2pPr>
      <a:lvl3pPr algn="l" rtl="0" eaLnBrk="1" fontAlgn="base" hangingPunct="1">
        <a:spcBef>
          <a:spcPct val="0"/>
        </a:spcBef>
        <a:spcAft>
          <a:spcPct val="0"/>
        </a:spcAft>
        <a:defRPr sz="2400" b="1">
          <a:solidFill>
            <a:srgbClr val="CC6600"/>
          </a:solidFill>
          <a:latin typeface="Arial" charset="0"/>
        </a:defRPr>
      </a:lvl3pPr>
      <a:lvl4pPr algn="l" rtl="0" eaLnBrk="1" fontAlgn="base" hangingPunct="1">
        <a:spcBef>
          <a:spcPct val="0"/>
        </a:spcBef>
        <a:spcAft>
          <a:spcPct val="0"/>
        </a:spcAft>
        <a:defRPr sz="2400" b="1">
          <a:solidFill>
            <a:srgbClr val="CC6600"/>
          </a:solidFill>
          <a:latin typeface="Arial" charset="0"/>
        </a:defRPr>
      </a:lvl4pPr>
      <a:lvl5pPr algn="l" rtl="0" eaLnBrk="1" fontAlgn="base" hangingPunct="1">
        <a:spcBef>
          <a:spcPct val="0"/>
        </a:spcBef>
        <a:spcAft>
          <a:spcPct val="0"/>
        </a:spcAft>
        <a:defRPr sz="2400" b="1">
          <a:solidFill>
            <a:srgbClr val="CC6600"/>
          </a:solidFill>
          <a:latin typeface="Arial" charset="0"/>
        </a:defRPr>
      </a:lvl5pPr>
      <a:lvl6pPr marL="457200" algn="l" rtl="0" eaLnBrk="1" fontAlgn="base" hangingPunct="1">
        <a:spcBef>
          <a:spcPct val="0"/>
        </a:spcBef>
        <a:spcAft>
          <a:spcPct val="0"/>
        </a:spcAft>
        <a:defRPr sz="2400" b="1">
          <a:solidFill>
            <a:srgbClr val="CC6600"/>
          </a:solidFill>
          <a:latin typeface="Arial" charset="0"/>
        </a:defRPr>
      </a:lvl6pPr>
      <a:lvl7pPr marL="914400" algn="l" rtl="0" eaLnBrk="1" fontAlgn="base" hangingPunct="1">
        <a:spcBef>
          <a:spcPct val="0"/>
        </a:spcBef>
        <a:spcAft>
          <a:spcPct val="0"/>
        </a:spcAft>
        <a:defRPr sz="2400" b="1">
          <a:solidFill>
            <a:srgbClr val="CC6600"/>
          </a:solidFill>
          <a:latin typeface="Arial" charset="0"/>
        </a:defRPr>
      </a:lvl7pPr>
      <a:lvl8pPr marL="1371600" algn="l" rtl="0" eaLnBrk="1" fontAlgn="base" hangingPunct="1">
        <a:spcBef>
          <a:spcPct val="0"/>
        </a:spcBef>
        <a:spcAft>
          <a:spcPct val="0"/>
        </a:spcAft>
        <a:defRPr sz="2400" b="1">
          <a:solidFill>
            <a:srgbClr val="CC6600"/>
          </a:solidFill>
          <a:latin typeface="Arial" charset="0"/>
        </a:defRPr>
      </a:lvl8pPr>
      <a:lvl9pPr marL="1828800" algn="l" rtl="0" eaLnBrk="1" fontAlgn="base" hangingPunct="1">
        <a:spcBef>
          <a:spcPct val="0"/>
        </a:spcBef>
        <a:spcAft>
          <a:spcPct val="0"/>
        </a:spcAft>
        <a:defRPr sz="2400" b="1">
          <a:solidFill>
            <a:srgbClr val="CC6600"/>
          </a:solidFill>
          <a:latin typeface="Arial" charset="0"/>
        </a:defRPr>
      </a:lvl9pPr>
    </p:titleStyle>
    <p:bodyStyle>
      <a:lvl1pPr marL="342900" indent="-342900" algn="l" rtl="0" eaLnBrk="1" fontAlgn="base" hangingPunct="1">
        <a:lnSpc>
          <a:spcPct val="110000"/>
        </a:lnSpc>
        <a:spcBef>
          <a:spcPct val="0"/>
        </a:spcBef>
        <a:spcAft>
          <a:spcPct val="25000"/>
        </a:spcAft>
        <a:buClr>
          <a:srgbClr val="CC6600"/>
        </a:buClr>
        <a:buSzPct val="110000"/>
        <a:buFont typeface="Wingdings" pitchFamily="2" charset="2"/>
        <a:defRPr sz="2400" b="1">
          <a:solidFill>
            <a:schemeClr val="tx1">
              <a:lumMod val="75000"/>
            </a:schemeClr>
          </a:solidFill>
          <a:latin typeface="+mj-lt"/>
          <a:ea typeface="+mn-ea"/>
          <a:cs typeface="+mn-cs"/>
        </a:defRPr>
      </a:lvl1pPr>
      <a:lvl2pPr marL="571500" indent="-279400" algn="l" rtl="0" eaLnBrk="1" fontAlgn="base" hangingPunct="1">
        <a:lnSpc>
          <a:spcPct val="110000"/>
        </a:lnSpc>
        <a:spcBef>
          <a:spcPct val="0"/>
        </a:spcBef>
        <a:spcAft>
          <a:spcPct val="25000"/>
        </a:spcAft>
        <a:buClr>
          <a:schemeClr val="accent1">
            <a:lumMod val="75000"/>
          </a:schemeClr>
        </a:buClr>
        <a:buSzPct val="110000"/>
        <a:buFont typeface="Wingdings" pitchFamily="2" charset="2"/>
        <a:buChar char="§"/>
        <a:defRPr lang="fr-FR" sz="1800" b="1" i="0" smtClean="0">
          <a:solidFill>
            <a:schemeClr val="tx1">
              <a:lumMod val="75000"/>
            </a:schemeClr>
          </a:solidFill>
          <a:effectLst/>
          <a:latin typeface="+mj-lt"/>
        </a:defRPr>
      </a:lvl2pPr>
      <a:lvl3pPr marL="1028700" indent="-228600" algn="l" rtl="0" eaLnBrk="1" fontAlgn="base" hangingPunct="1">
        <a:lnSpc>
          <a:spcPct val="110000"/>
        </a:lnSpc>
        <a:spcBef>
          <a:spcPct val="0"/>
        </a:spcBef>
        <a:spcAft>
          <a:spcPct val="25000"/>
        </a:spcAft>
        <a:buClr>
          <a:schemeClr val="accent1">
            <a:lumMod val="75000"/>
          </a:schemeClr>
        </a:buClr>
        <a:buSzPct val="100000"/>
        <a:buFont typeface="Wingdings" panose="05000000000000000000" pitchFamily="2" charset="2"/>
        <a:buChar char="Ø"/>
        <a:defRPr lang="fr-FR" sz="1600" b="0" i="0" smtClean="0">
          <a:solidFill>
            <a:schemeClr val="tx1">
              <a:lumMod val="75000"/>
            </a:schemeClr>
          </a:solidFill>
          <a:effectLst/>
          <a:latin typeface="+mn-lt"/>
        </a:defRPr>
      </a:lvl3pPr>
      <a:lvl4pPr marL="1543050" indent="-285750" algn="l" rtl="0" eaLnBrk="1" fontAlgn="base" hangingPunct="1">
        <a:lnSpc>
          <a:spcPct val="110000"/>
        </a:lnSpc>
        <a:spcBef>
          <a:spcPct val="0"/>
        </a:spcBef>
        <a:spcAft>
          <a:spcPct val="25000"/>
        </a:spcAft>
        <a:buClr>
          <a:schemeClr val="accent1">
            <a:lumMod val="75000"/>
          </a:schemeClr>
        </a:buClr>
        <a:buSzPct val="110000"/>
        <a:buFont typeface="Arial" panose="020B0604020202020204" pitchFamily="34" charset="0"/>
        <a:buChar char="•"/>
        <a:defRPr lang="fr-FR" sz="1600" b="0" i="0" smtClean="0">
          <a:solidFill>
            <a:schemeClr val="tx1">
              <a:lumMod val="75000"/>
            </a:schemeClr>
          </a:solidFill>
          <a:effectLst/>
          <a:latin typeface="Raleway script=all rev=2"/>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3A0B1-D8AE-40EC-8A53-1FFDFC5783A3}"/>
              </a:ext>
            </a:extLst>
          </p:cNvPr>
          <p:cNvSpPr>
            <a:spLocks noGrp="1"/>
          </p:cNvSpPr>
          <p:nvPr>
            <p:ph type="ctrTitle"/>
          </p:nvPr>
        </p:nvSpPr>
        <p:spPr/>
        <p:txBody>
          <a:bodyPr/>
          <a:lstStyle/>
          <a:p>
            <a:r>
              <a:rPr lang="fr-FR" dirty="0"/>
              <a:t>Concevoir vos propres solutions</a:t>
            </a:r>
          </a:p>
        </p:txBody>
      </p:sp>
      <p:sp>
        <p:nvSpPr>
          <p:cNvPr id="3" name="Sous-titre 2">
            <a:extLst>
              <a:ext uri="{FF2B5EF4-FFF2-40B4-BE49-F238E27FC236}">
                <a16:creationId xmlns:a16="http://schemas.microsoft.com/office/drawing/2014/main" id="{D1D0AB24-4150-4E70-BFA8-51FB6F266466}"/>
              </a:ext>
            </a:extLst>
          </p:cNvPr>
          <p:cNvSpPr>
            <a:spLocks noGrp="1"/>
          </p:cNvSpPr>
          <p:nvPr>
            <p:ph type="subTitle" idx="1"/>
          </p:nvPr>
        </p:nvSpPr>
        <p:spPr/>
        <p:txBody>
          <a:bodyPr/>
          <a:lstStyle/>
          <a:p>
            <a:r>
              <a:rPr lang="fr-FR" dirty="0"/>
              <a:t>Module 6 – Cours expert</a:t>
            </a:r>
          </a:p>
        </p:txBody>
      </p:sp>
      <p:sp>
        <p:nvSpPr>
          <p:cNvPr id="4" name="Espace réservé du numéro de diapositive 3">
            <a:extLst>
              <a:ext uri="{FF2B5EF4-FFF2-40B4-BE49-F238E27FC236}">
                <a16:creationId xmlns:a16="http://schemas.microsoft.com/office/drawing/2014/main" id="{41423516-33B0-4AD8-80B4-1499FC4A1E97}"/>
              </a:ext>
            </a:extLst>
          </p:cNvPr>
          <p:cNvSpPr>
            <a:spLocks noGrp="1"/>
          </p:cNvSpPr>
          <p:nvPr>
            <p:ph type="sldNum" sz="quarter" idx="10"/>
          </p:nvPr>
        </p:nvSpPr>
        <p:spPr/>
        <p:txBody>
          <a:bodyPr/>
          <a:lstStyle/>
          <a:p>
            <a:fld id="{4C9B5CC4-7BA5-463B-801E-7CB76E532550}" type="slidenum">
              <a:rPr lang="fr-FR" smtClean="0"/>
              <a:t>1</a:t>
            </a:fld>
            <a:endParaRPr lang="fr-FR"/>
          </a:p>
        </p:txBody>
      </p:sp>
    </p:spTree>
    <p:extLst>
      <p:ext uri="{BB962C8B-B14F-4D97-AF65-F5344CB8AC3E}">
        <p14:creationId xmlns:p14="http://schemas.microsoft.com/office/powerpoint/2010/main" val="42839983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10BCEF4-0817-4716-A149-57210D718E01}"/>
              </a:ext>
            </a:extLst>
          </p:cNvPr>
          <p:cNvSpPr>
            <a:spLocks noGrp="1"/>
          </p:cNvSpPr>
          <p:nvPr>
            <p:ph type="body" sz="quarter" idx="11"/>
          </p:nvPr>
        </p:nvSpPr>
        <p:spPr/>
        <p:txBody>
          <a:bodyPr/>
          <a:lstStyle/>
          <a:p>
            <a:r>
              <a:rPr lang="fr-FR" dirty="0"/>
              <a:t>Sommaire</a:t>
            </a:r>
          </a:p>
        </p:txBody>
      </p:sp>
      <p:sp>
        <p:nvSpPr>
          <p:cNvPr id="3" name="Espace réservé du texte 2">
            <a:extLst>
              <a:ext uri="{FF2B5EF4-FFF2-40B4-BE49-F238E27FC236}">
                <a16:creationId xmlns:a16="http://schemas.microsoft.com/office/drawing/2014/main" id="{27CD5CFB-C27F-4660-BC69-805D80D077BA}"/>
              </a:ext>
            </a:extLst>
          </p:cNvPr>
          <p:cNvSpPr>
            <a:spLocks noGrp="1"/>
          </p:cNvSpPr>
          <p:nvPr>
            <p:ph type="body" sz="quarter" idx="12"/>
          </p:nvPr>
        </p:nvSpPr>
        <p:spPr>
          <a:xfrm>
            <a:off x="1041354" y="1873633"/>
            <a:ext cx="7061292" cy="3419820"/>
          </a:xfrm>
        </p:spPr>
        <p:txBody>
          <a:bodyPr/>
          <a:lstStyle/>
          <a:p>
            <a:r>
              <a:rPr lang="fr-FR" sz="1800" dirty="0"/>
              <a:t>Axes de réflexion préalable				</a:t>
            </a:r>
            <a:r>
              <a:rPr lang="fr-FR" sz="1800" dirty="0">
                <a:solidFill>
                  <a:schemeClr val="accent1"/>
                </a:solidFill>
              </a:rPr>
              <a:t>3</a:t>
            </a:r>
          </a:p>
          <a:p>
            <a:endParaRPr lang="fr-FR" sz="1800" dirty="0"/>
          </a:p>
          <a:p>
            <a:r>
              <a:rPr lang="fr-FR" sz="1800" dirty="0"/>
              <a:t>Architecture – le fichier de suivi				</a:t>
            </a:r>
            <a:r>
              <a:rPr lang="fr-FR" sz="1800" dirty="0">
                <a:solidFill>
                  <a:schemeClr val="accent1"/>
                </a:solidFill>
              </a:rPr>
              <a:t>4 </a:t>
            </a:r>
          </a:p>
          <a:p>
            <a:endParaRPr lang="fr-FR" sz="1800" dirty="0"/>
          </a:p>
          <a:p>
            <a:r>
              <a:rPr lang="fr-FR" sz="1800" dirty="0"/>
              <a:t>Architecture – le fichier de synthèse			</a:t>
            </a:r>
            <a:r>
              <a:rPr lang="fr-FR" sz="1800" dirty="0">
                <a:solidFill>
                  <a:schemeClr val="accent1"/>
                </a:solidFill>
              </a:rPr>
              <a:t>5</a:t>
            </a:r>
          </a:p>
          <a:p>
            <a:endParaRPr lang="fr-FR" sz="1800" dirty="0"/>
          </a:p>
          <a:p>
            <a:r>
              <a:rPr lang="fr-FR" sz="1800" dirty="0"/>
              <a:t>Votre système d’intelligence décisionnelle		</a:t>
            </a:r>
            <a:r>
              <a:rPr lang="fr-FR" sz="1800" dirty="0">
                <a:solidFill>
                  <a:schemeClr val="accent1"/>
                </a:solidFill>
              </a:rPr>
              <a:t>6</a:t>
            </a:r>
          </a:p>
          <a:p>
            <a:endParaRPr lang="fr-FR" sz="1800" dirty="0"/>
          </a:p>
          <a:p>
            <a:r>
              <a:rPr lang="fr-FR" sz="1800" dirty="0"/>
              <a:t>Arborescence de fichiers conseillée			</a:t>
            </a:r>
            <a:r>
              <a:rPr lang="fr-FR" sz="1800" dirty="0">
                <a:solidFill>
                  <a:schemeClr val="accent1"/>
                </a:solidFill>
              </a:rPr>
              <a:t>7-9</a:t>
            </a:r>
          </a:p>
        </p:txBody>
      </p:sp>
      <p:sp>
        <p:nvSpPr>
          <p:cNvPr id="4" name="Espace réservé du numéro de diapositive 3">
            <a:extLst>
              <a:ext uri="{FF2B5EF4-FFF2-40B4-BE49-F238E27FC236}">
                <a16:creationId xmlns:a16="http://schemas.microsoft.com/office/drawing/2014/main" id="{C55A677E-7209-4273-9C15-9B82671DA2C7}"/>
              </a:ext>
            </a:extLst>
          </p:cNvPr>
          <p:cNvSpPr>
            <a:spLocks noGrp="1"/>
          </p:cNvSpPr>
          <p:nvPr>
            <p:ph type="sldNum" sz="quarter" idx="10"/>
          </p:nvPr>
        </p:nvSpPr>
        <p:spPr/>
        <p:txBody>
          <a:bodyPr/>
          <a:lstStyle/>
          <a:p>
            <a:fld id="{4C9B5CC4-7BA5-463B-801E-7CB76E532550}" type="slidenum">
              <a:rPr lang="fr-FR" smtClean="0"/>
              <a:t>2</a:t>
            </a:fld>
            <a:endParaRPr lang="fr-FR"/>
          </a:p>
        </p:txBody>
      </p:sp>
    </p:spTree>
    <p:extLst>
      <p:ext uri="{BB962C8B-B14F-4D97-AF65-F5344CB8AC3E}">
        <p14:creationId xmlns:p14="http://schemas.microsoft.com/office/powerpoint/2010/main" val="2170865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B0BABB1-0ED4-4487-8B36-2C176B5F00CA}"/>
              </a:ext>
            </a:extLst>
          </p:cNvPr>
          <p:cNvSpPr>
            <a:spLocks noGrp="1"/>
          </p:cNvSpPr>
          <p:nvPr>
            <p:ph type="body" sz="quarter" idx="11"/>
          </p:nvPr>
        </p:nvSpPr>
        <p:spPr/>
        <p:txBody>
          <a:bodyPr/>
          <a:lstStyle/>
          <a:p>
            <a:r>
              <a:rPr lang="fr-FR" dirty="0"/>
              <a:t>Axes de réflexion préalable</a:t>
            </a:r>
          </a:p>
        </p:txBody>
      </p:sp>
      <p:sp>
        <p:nvSpPr>
          <p:cNvPr id="3" name="Espace réservé du texte 2">
            <a:extLst>
              <a:ext uri="{FF2B5EF4-FFF2-40B4-BE49-F238E27FC236}">
                <a16:creationId xmlns:a16="http://schemas.microsoft.com/office/drawing/2014/main" id="{1153C6FD-069B-4D6D-B3A3-E14A4B052274}"/>
              </a:ext>
            </a:extLst>
          </p:cNvPr>
          <p:cNvSpPr>
            <a:spLocks noGrp="1"/>
          </p:cNvSpPr>
          <p:nvPr>
            <p:ph type="body" sz="quarter" idx="12"/>
          </p:nvPr>
        </p:nvSpPr>
        <p:spPr>
          <a:xfrm>
            <a:off x="723693" y="1345127"/>
            <a:ext cx="7916968" cy="4636223"/>
          </a:xfrm>
        </p:spPr>
        <p:txBody>
          <a:bodyPr/>
          <a:lstStyle/>
          <a:p>
            <a:pPr marL="457200" indent="-457200">
              <a:buClr>
                <a:schemeClr val="accent1"/>
              </a:buClr>
              <a:buFont typeface="+mj-lt"/>
              <a:buAutoNum type="arabicPeriod"/>
            </a:pPr>
            <a:r>
              <a:rPr lang="fr-FR" sz="1400" dirty="0"/>
              <a:t>Identifier les objectifs principaux de la solution à créer </a:t>
            </a:r>
          </a:p>
          <a:p>
            <a:pPr marL="857250" lvl="2" indent="-171450">
              <a:buFont typeface="Wingdings" panose="05000000000000000000" pitchFamily="2" charset="2"/>
              <a:buChar char="q"/>
            </a:pPr>
            <a:r>
              <a:rPr lang="fr-FR" sz="1200" dirty="0"/>
              <a:t>Quelles valeurs &amp; indicateurs doivent être calculés?</a:t>
            </a:r>
          </a:p>
          <a:p>
            <a:pPr marL="857250" lvl="2" indent="-171450">
              <a:buFont typeface="Wingdings" panose="05000000000000000000" pitchFamily="2" charset="2"/>
              <a:buChar char="q"/>
            </a:pPr>
            <a:r>
              <a:rPr lang="fr-FR" sz="1200" dirty="0"/>
              <a:t>Quelles décisions seront prises sur les données présentées?</a:t>
            </a:r>
          </a:p>
          <a:p>
            <a:pPr marL="857250" lvl="2" indent="-171450">
              <a:buFont typeface="Wingdings" panose="05000000000000000000" pitchFamily="2" charset="2"/>
              <a:buChar char="q"/>
            </a:pPr>
            <a:r>
              <a:rPr lang="fr-FR" sz="1200" dirty="0"/>
              <a:t>Comment seront-elles présentées? (Dessiner des brouillons des graphes..)</a:t>
            </a:r>
            <a:endParaRPr lang="fr-FR" sz="1200" b="1" dirty="0">
              <a:ea typeface="+mn-ea"/>
              <a:cs typeface="+mn-cs"/>
            </a:endParaRPr>
          </a:p>
          <a:p>
            <a:pPr marL="228600" lvl="1" indent="0">
              <a:buNone/>
            </a:pPr>
            <a:endParaRPr lang="fr-FR" sz="1200" dirty="0">
              <a:latin typeface="+mn-lt"/>
            </a:endParaRPr>
          </a:p>
          <a:p>
            <a:pPr marL="457200" indent="-457200">
              <a:buClr>
                <a:schemeClr val="accent1"/>
              </a:buClr>
              <a:buFont typeface="+mj-lt"/>
              <a:buAutoNum type="arabicPeriod"/>
            </a:pPr>
            <a:r>
              <a:rPr lang="fr-FR" sz="1400" dirty="0"/>
              <a:t>Sera-t-il souhaitable de pouvoir segmenter l’analyse sur des sous-parties de mes données? Qu’est-ce que ça implique pour les données dont je dois disposer?</a:t>
            </a:r>
          </a:p>
          <a:p>
            <a:pPr marL="685800" lvl="2" indent="0">
              <a:buNone/>
            </a:pPr>
            <a:r>
              <a:rPr lang="fr-FR" sz="1200" dirty="0"/>
              <a:t>Par exemple, si je souhaite pouvoir analyser mes ventes par segment de marché, cela implique que je puisse d’une manière ou d’une autre rattacher chaque enregistrement de ma table de données « Ventes » à un segment de marché.</a:t>
            </a:r>
          </a:p>
          <a:p>
            <a:pPr marL="685800" lvl="2" indent="0">
              <a:buNone/>
            </a:pPr>
            <a:endParaRPr lang="fr-FR" sz="1200" dirty="0"/>
          </a:p>
          <a:p>
            <a:pPr marL="457200" indent="-457200">
              <a:buClr>
                <a:schemeClr val="accent1"/>
              </a:buClr>
              <a:buFont typeface="+mj-lt"/>
              <a:buAutoNum type="arabicPeriod"/>
            </a:pPr>
            <a:r>
              <a:rPr lang="fr-FR" sz="1400" dirty="0"/>
              <a:t>Identifier les données nécessaires pour atteindre ces objectifs</a:t>
            </a:r>
          </a:p>
          <a:p>
            <a:pPr marL="857250" lvl="2" indent="-171450">
              <a:buFont typeface="Wingdings" panose="05000000000000000000" pitchFamily="2" charset="2"/>
              <a:buChar char="q"/>
            </a:pPr>
            <a:r>
              <a:rPr lang="fr-FR" sz="1200" dirty="0"/>
              <a:t>Quelles sources de données existantes vais-je pouvoir utiliser?</a:t>
            </a:r>
          </a:p>
          <a:p>
            <a:pPr marL="857250" lvl="2" indent="-171450">
              <a:buFont typeface="Wingdings" panose="05000000000000000000" pitchFamily="2" charset="2"/>
              <a:buChar char="q"/>
            </a:pPr>
            <a:r>
              <a:rPr lang="fr-FR" sz="1200" dirty="0"/>
              <a:t>Comment seront-elles collectées?</a:t>
            </a:r>
          </a:p>
          <a:p>
            <a:pPr marL="685800" lvl="2" indent="0">
              <a:buNone/>
            </a:pPr>
            <a:endParaRPr lang="fr-FR" sz="1200" dirty="0"/>
          </a:p>
          <a:p>
            <a:pPr>
              <a:buClr>
                <a:schemeClr val="accent1"/>
              </a:buClr>
              <a:buFont typeface="Wingdings" panose="05000000000000000000" pitchFamily="2" charset="2"/>
              <a:buChar char="Ø"/>
            </a:pPr>
            <a:r>
              <a:rPr lang="fr-FR" sz="1400" dirty="0"/>
              <a:t>A partir des éléments ci-dessus, vous pourrez commencer à dessiner un brouillon de la solution telle que vous l’envisagez.</a:t>
            </a:r>
          </a:p>
          <a:p>
            <a:pPr marL="685800" lvl="2" indent="0">
              <a:buNone/>
            </a:pPr>
            <a:endParaRPr lang="fr-FR" sz="1400" dirty="0"/>
          </a:p>
        </p:txBody>
      </p:sp>
      <p:sp>
        <p:nvSpPr>
          <p:cNvPr id="4" name="Espace réservé du numéro de diapositive 3">
            <a:extLst>
              <a:ext uri="{FF2B5EF4-FFF2-40B4-BE49-F238E27FC236}">
                <a16:creationId xmlns:a16="http://schemas.microsoft.com/office/drawing/2014/main" id="{14EFE432-2B95-4DB2-B7AF-1A85599E48FB}"/>
              </a:ext>
            </a:extLst>
          </p:cNvPr>
          <p:cNvSpPr>
            <a:spLocks noGrp="1"/>
          </p:cNvSpPr>
          <p:nvPr>
            <p:ph type="sldNum" sz="quarter" idx="10"/>
          </p:nvPr>
        </p:nvSpPr>
        <p:spPr/>
        <p:txBody>
          <a:bodyPr/>
          <a:lstStyle/>
          <a:p>
            <a:fld id="{4C9B5CC4-7BA5-463B-801E-7CB76E532550}" type="slidenum">
              <a:rPr lang="fr-FR" smtClean="0"/>
              <a:t>3</a:t>
            </a:fld>
            <a:endParaRPr lang="fr-FR"/>
          </a:p>
        </p:txBody>
      </p:sp>
    </p:spTree>
    <p:extLst>
      <p:ext uri="{BB962C8B-B14F-4D97-AF65-F5344CB8AC3E}">
        <p14:creationId xmlns:p14="http://schemas.microsoft.com/office/powerpoint/2010/main" val="36748045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FB13F9-544F-4D49-B1BD-DB1CDE39BBC5}"/>
              </a:ext>
            </a:extLst>
          </p:cNvPr>
          <p:cNvSpPr>
            <a:spLocks noGrp="1"/>
          </p:cNvSpPr>
          <p:nvPr>
            <p:ph type="body" sz="quarter" idx="11"/>
          </p:nvPr>
        </p:nvSpPr>
        <p:spPr>
          <a:xfrm>
            <a:off x="284164" y="250563"/>
            <a:ext cx="5775814" cy="467051"/>
          </a:xfrm>
        </p:spPr>
        <p:txBody>
          <a:bodyPr/>
          <a:lstStyle/>
          <a:p>
            <a:r>
              <a:rPr lang="fr-FR" dirty="0"/>
              <a:t> Architecture – le fichier de suivi</a:t>
            </a:r>
          </a:p>
        </p:txBody>
      </p:sp>
      <p:sp>
        <p:nvSpPr>
          <p:cNvPr id="10" name="ZoneTexte 9">
            <a:extLst>
              <a:ext uri="{FF2B5EF4-FFF2-40B4-BE49-F238E27FC236}">
                <a16:creationId xmlns:a16="http://schemas.microsoft.com/office/drawing/2014/main" id="{F7CBBD83-1E9E-4E50-B515-19579C1561AA}"/>
              </a:ext>
            </a:extLst>
          </p:cNvPr>
          <p:cNvSpPr txBox="1"/>
          <p:nvPr/>
        </p:nvSpPr>
        <p:spPr>
          <a:xfrm>
            <a:off x="4572000" y="1196449"/>
            <a:ext cx="4253218" cy="1785104"/>
          </a:xfrm>
          <a:prstGeom prst="rect">
            <a:avLst/>
          </a:prstGeom>
          <a:noFill/>
        </p:spPr>
        <p:txBody>
          <a:bodyPr wrap="square" rtlCol="0">
            <a:spAutoFit/>
          </a:bodyPr>
          <a:lstStyle/>
          <a:p>
            <a:r>
              <a:rPr lang="fr-FR" sz="1400" b="1" dirty="0">
                <a:solidFill>
                  <a:schemeClr val="tx1">
                    <a:lumMod val="75000"/>
                  </a:schemeClr>
                </a:solidFill>
                <a:latin typeface="+mj-lt"/>
              </a:rPr>
              <a:t>But de ce type de fichier : </a:t>
            </a:r>
          </a:p>
          <a:p>
            <a:pPr marL="171450" indent="-171450">
              <a:buFont typeface="Arial" panose="020B0604020202020204" pitchFamily="34" charset="0"/>
              <a:buChar char="•"/>
            </a:pPr>
            <a:r>
              <a:rPr lang="fr-FR" sz="1200" dirty="0">
                <a:solidFill>
                  <a:schemeClr val="tx1">
                    <a:lumMod val="75000"/>
                  </a:schemeClr>
                </a:solidFill>
              </a:rPr>
              <a:t>Transformer une grande quantité de données en un rapport de synthèse beaucoup plus réduit</a:t>
            </a:r>
          </a:p>
          <a:p>
            <a:pPr marL="171450" indent="-171450">
              <a:buFont typeface="Arial" panose="020B0604020202020204" pitchFamily="34" charset="0"/>
              <a:buChar char="•"/>
            </a:pPr>
            <a:r>
              <a:rPr lang="fr-FR" sz="1200" dirty="0">
                <a:solidFill>
                  <a:schemeClr val="tx1">
                    <a:lumMod val="75000"/>
                  </a:schemeClr>
                </a:solidFill>
              </a:rPr>
              <a:t>Permettre une analyse visuelle détaillée en cas d’anomalie ou à des fins d’étude.</a:t>
            </a:r>
          </a:p>
          <a:p>
            <a:pPr marL="171450" indent="-171450">
              <a:buFont typeface="Arial" panose="020B0604020202020204" pitchFamily="34" charset="0"/>
              <a:buChar char="•"/>
            </a:pPr>
            <a:r>
              <a:rPr lang="fr-FR" sz="1200" dirty="0">
                <a:solidFill>
                  <a:schemeClr val="tx1">
                    <a:lumMod val="75000"/>
                  </a:schemeClr>
                </a:solidFill>
              </a:rPr>
              <a:t>Exemples :</a:t>
            </a:r>
          </a:p>
          <a:p>
            <a:pPr marL="628650" lvl="1" indent="-171450">
              <a:buFont typeface="Wingdings" panose="05000000000000000000" pitchFamily="2" charset="2"/>
              <a:buChar char="Ø"/>
            </a:pPr>
            <a:r>
              <a:rPr lang="fr-FR" sz="1200" dirty="0">
                <a:solidFill>
                  <a:schemeClr val="accent1"/>
                </a:solidFill>
              </a:rPr>
              <a:t>Analyse des ventes</a:t>
            </a:r>
          </a:p>
          <a:p>
            <a:pPr marL="628650" lvl="1" indent="-171450">
              <a:buFont typeface="Wingdings" panose="05000000000000000000" pitchFamily="2" charset="2"/>
              <a:buChar char="Ø"/>
            </a:pPr>
            <a:r>
              <a:rPr lang="fr-FR" sz="1200" dirty="0">
                <a:solidFill>
                  <a:schemeClr val="accent1"/>
                </a:solidFill>
              </a:rPr>
              <a:t>Analyse de données de production</a:t>
            </a:r>
          </a:p>
          <a:p>
            <a:pPr marL="628650" lvl="1" indent="-171450">
              <a:buFont typeface="Wingdings" panose="05000000000000000000" pitchFamily="2" charset="2"/>
              <a:buChar char="Ø"/>
            </a:pPr>
            <a:r>
              <a:rPr lang="fr-FR" sz="1200" dirty="0">
                <a:solidFill>
                  <a:schemeClr val="accent1"/>
                </a:solidFill>
              </a:rPr>
              <a:t>Suivi de la non qualité</a:t>
            </a:r>
          </a:p>
        </p:txBody>
      </p:sp>
      <p:sp>
        <p:nvSpPr>
          <p:cNvPr id="12" name="ZoneTexte 11">
            <a:extLst>
              <a:ext uri="{FF2B5EF4-FFF2-40B4-BE49-F238E27FC236}">
                <a16:creationId xmlns:a16="http://schemas.microsoft.com/office/drawing/2014/main" id="{356F9B6B-F000-401B-B509-AB9E7F6E2350}"/>
              </a:ext>
            </a:extLst>
          </p:cNvPr>
          <p:cNvSpPr txBox="1"/>
          <p:nvPr/>
        </p:nvSpPr>
        <p:spPr>
          <a:xfrm>
            <a:off x="3896397" y="3150463"/>
            <a:ext cx="3997644" cy="938719"/>
          </a:xfrm>
          <a:prstGeom prst="rect">
            <a:avLst/>
          </a:prstGeom>
          <a:solidFill>
            <a:schemeClr val="bg1"/>
          </a:solidFill>
          <a:ln>
            <a:noFill/>
          </a:ln>
        </p:spPr>
        <p:txBody>
          <a:bodyPr wrap="square" rtlCol="0">
            <a:spAutoFit/>
          </a:bodyPr>
          <a:lstStyle>
            <a:defPPr>
              <a:defRPr lang="fr-FR"/>
            </a:defPPr>
            <a:lvl1pPr>
              <a:defRPr sz="1100" i="1">
                <a:solidFill>
                  <a:schemeClr val="bg2"/>
                </a:solidFill>
              </a:defRPr>
            </a:lvl1pPr>
          </a:lstStyle>
          <a:p>
            <a:r>
              <a:rPr lang="fr-FR" dirty="0"/>
              <a:t>2. Tables de propriétés : tables de configuration permettant d’associer un certain nombre de propriétés à chaque enregistrement de la table de données, pour permettre une analyse plus fine ou en déduire d’autres valeurs intéressantes (=&gt; colonnes calculées).</a:t>
            </a:r>
          </a:p>
        </p:txBody>
      </p:sp>
      <p:sp>
        <p:nvSpPr>
          <p:cNvPr id="17" name="ZoneTexte 16">
            <a:extLst>
              <a:ext uri="{FF2B5EF4-FFF2-40B4-BE49-F238E27FC236}">
                <a16:creationId xmlns:a16="http://schemas.microsoft.com/office/drawing/2014/main" id="{1731B3A3-4C6C-4F32-AC4C-CC0107E9E36F}"/>
              </a:ext>
            </a:extLst>
          </p:cNvPr>
          <p:cNvSpPr txBox="1"/>
          <p:nvPr/>
        </p:nvSpPr>
        <p:spPr>
          <a:xfrm>
            <a:off x="393221" y="5675430"/>
            <a:ext cx="3197267" cy="769441"/>
          </a:xfrm>
          <a:prstGeom prst="rect">
            <a:avLst/>
          </a:prstGeom>
          <a:solidFill>
            <a:schemeClr val="bg1"/>
          </a:solidFill>
          <a:ln>
            <a:noFill/>
          </a:ln>
        </p:spPr>
        <p:txBody>
          <a:bodyPr wrap="square" rtlCol="0">
            <a:spAutoFit/>
          </a:bodyPr>
          <a:lstStyle>
            <a:defPPr>
              <a:defRPr lang="fr-FR"/>
            </a:defPPr>
            <a:lvl1pPr>
              <a:defRPr sz="1100" i="1">
                <a:solidFill>
                  <a:schemeClr val="bg2"/>
                </a:solidFill>
              </a:defRPr>
            </a:lvl1pPr>
          </a:lstStyle>
          <a:p>
            <a:r>
              <a:rPr lang="fr-FR" dirty="0"/>
              <a:t>3. Outils d’analyse. En général réalisés à partir de quelques graphes TCD pertinents sur le modèle de données, ils permettent une analyse fine du jeu de données courant. </a:t>
            </a:r>
          </a:p>
        </p:txBody>
      </p:sp>
      <p:sp>
        <p:nvSpPr>
          <p:cNvPr id="18" name="ZoneTexte 17">
            <a:extLst>
              <a:ext uri="{FF2B5EF4-FFF2-40B4-BE49-F238E27FC236}">
                <a16:creationId xmlns:a16="http://schemas.microsoft.com/office/drawing/2014/main" id="{A0AF40FD-F26F-4E2C-A5BB-7E6800BCA0B3}"/>
              </a:ext>
            </a:extLst>
          </p:cNvPr>
          <p:cNvSpPr txBox="1"/>
          <p:nvPr/>
        </p:nvSpPr>
        <p:spPr>
          <a:xfrm>
            <a:off x="6289297" y="4149901"/>
            <a:ext cx="2644978" cy="1446550"/>
          </a:xfrm>
          <a:prstGeom prst="rect">
            <a:avLst/>
          </a:prstGeom>
          <a:solidFill>
            <a:schemeClr val="bg1"/>
          </a:solidFill>
          <a:ln>
            <a:noFill/>
          </a:ln>
        </p:spPr>
        <p:txBody>
          <a:bodyPr wrap="square" rtlCol="0">
            <a:spAutoFit/>
          </a:bodyPr>
          <a:lstStyle>
            <a:defPPr>
              <a:defRPr lang="fr-FR"/>
            </a:defPPr>
            <a:lvl1pPr>
              <a:defRPr sz="1100" i="1">
                <a:solidFill>
                  <a:schemeClr val="bg2"/>
                </a:solidFill>
              </a:defRPr>
            </a:lvl1pPr>
          </a:lstStyle>
          <a:p>
            <a:r>
              <a:rPr lang="fr-FR" dirty="0"/>
              <a:t>4. Rapport de synthèse. En général réalisé à partir d’un simple TCD sur le modèle de données, il permet de condenser en un nombre de lignes beaucoup plus restreint l’essentiel du jeu de données. On peut ainsi la consolider sur des périodes plus longues (années).</a:t>
            </a:r>
          </a:p>
        </p:txBody>
      </p:sp>
      <p:grpSp>
        <p:nvGrpSpPr>
          <p:cNvPr id="21" name="Groupe 20">
            <a:extLst>
              <a:ext uri="{FF2B5EF4-FFF2-40B4-BE49-F238E27FC236}">
                <a16:creationId xmlns:a16="http://schemas.microsoft.com/office/drawing/2014/main" id="{0C7E9504-60E5-4C27-9B35-7400C34847A2}"/>
              </a:ext>
            </a:extLst>
          </p:cNvPr>
          <p:cNvGrpSpPr/>
          <p:nvPr/>
        </p:nvGrpSpPr>
        <p:grpSpPr>
          <a:xfrm>
            <a:off x="159146" y="1321136"/>
            <a:ext cx="5986438" cy="4386432"/>
            <a:chOff x="159146" y="1321136"/>
            <a:chExt cx="5986438" cy="4386432"/>
          </a:xfrm>
        </p:grpSpPr>
        <p:pic>
          <p:nvPicPr>
            <p:cNvPr id="5" name="Image 4">
              <a:extLst>
                <a:ext uri="{FF2B5EF4-FFF2-40B4-BE49-F238E27FC236}">
                  <a16:creationId xmlns:a16="http://schemas.microsoft.com/office/drawing/2014/main" id="{3F2BC4D2-2D40-400B-8EF9-AF1539214991}"/>
                </a:ext>
              </a:extLst>
            </p:cNvPr>
            <p:cNvPicPr>
              <a:picLocks noChangeAspect="1"/>
            </p:cNvPicPr>
            <p:nvPr/>
          </p:nvPicPr>
          <p:blipFill>
            <a:blip r:embed="rId2"/>
            <a:stretch>
              <a:fillRect/>
            </a:stretch>
          </p:blipFill>
          <p:spPr>
            <a:xfrm>
              <a:off x="159146" y="1321136"/>
              <a:ext cx="3621015" cy="2556328"/>
            </a:xfrm>
            <a:prstGeom prst="rect">
              <a:avLst/>
            </a:prstGeom>
          </p:spPr>
        </p:pic>
        <p:pic>
          <p:nvPicPr>
            <p:cNvPr id="6" name="Image 5">
              <a:extLst>
                <a:ext uri="{FF2B5EF4-FFF2-40B4-BE49-F238E27FC236}">
                  <a16:creationId xmlns:a16="http://schemas.microsoft.com/office/drawing/2014/main" id="{37F8B1B1-F44F-42E0-B353-71520F60F5E6}"/>
                </a:ext>
              </a:extLst>
            </p:cNvPr>
            <p:cNvPicPr>
              <a:picLocks noChangeAspect="1"/>
            </p:cNvPicPr>
            <p:nvPr/>
          </p:nvPicPr>
          <p:blipFill>
            <a:blip r:embed="rId3"/>
            <a:stretch>
              <a:fillRect/>
            </a:stretch>
          </p:blipFill>
          <p:spPr>
            <a:xfrm>
              <a:off x="1064037" y="4078044"/>
              <a:ext cx="2684646" cy="1629524"/>
            </a:xfrm>
            <a:prstGeom prst="rect">
              <a:avLst/>
            </a:prstGeom>
            <a:ln>
              <a:solidFill>
                <a:schemeClr val="accent2"/>
              </a:solidFill>
            </a:ln>
          </p:spPr>
        </p:pic>
        <p:pic>
          <p:nvPicPr>
            <p:cNvPr id="9" name="Image 8">
              <a:extLst>
                <a:ext uri="{FF2B5EF4-FFF2-40B4-BE49-F238E27FC236}">
                  <a16:creationId xmlns:a16="http://schemas.microsoft.com/office/drawing/2014/main" id="{3F668406-9E49-4BAC-8446-C2FD7E60E8BD}"/>
                </a:ext>
              </a:extLst>
            </p:cNvPr>
            <p:cNvPicPr>
              <a:picLocks noChangeAspect="1"/>
            </p:cNvPicPr>
            <p:nvPr/>
          </p:nvPicPr>
          <p:blipFill>
            <a:blip r:embed="rId4"/>
            <a:stretch>
              <a:fillRect/>
            </a:stretch>
          </p:blipFill>
          <p:spPr>
            <a:xfrm>
              <a:off x="3896397" y="4068352"/>
              <a:ext cx="2249187" cy="1627773"/>
            </a:xfrm>
            <a:prstGeom prst="rect">
              <a:avLst/>
            </a:prstGeom>
            <a:ln>
              <a:solidFill>
                <a:schemeClr val="accent2"/>
              </a:solidFill>
            </a:ln>
          </p:spPr>
        </p:pic>
        <p:sp>
          <p:nvSpPr>
            <p:cNvPr id="13" name="ZoneTexte 12">
              <a:extLst>
                <a:ext uri="{FF2B5EF4-FFF2-40B4-BE49-F238E27FC236}">
                  <a16:creationId xmlns:a16="http://schemas.microsoft.com/office/drawing/2014/main" id="{EF09D1E8-E93F-4775-A37B-125E13437037}"/>
                </a:ext>
              </a:extLst>
            </p:cNvPr>
            <p:cNvSpPr txBox="1"/>
            <p:nvPr/>
          </p:nvSpPr>
          <p:spPr>
            <a:xfrm>
              <a:off x="1273441" y="1477554"/>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1</a:t>
              </a:r>
            </a:p>
          </p:txBody>
        </p:sp>
        <p:sp>
          <p:nvSpPr>
            <p:cNvPr id="14" name="ZoneTexte 13">
              <a:extLst>
                <a:ext uri="{FF2B5EF4-FFF2-40B4-BE49-F238E27FC236}">
                  <a16:creationId xmlns:a16="http://schemas.microsoft.com/office/drawing/2014/main" id="{06B58D8C-4B66-42AD-B911-C6AA06001229}"/>
                </a:ext>
              </a:extLst>
            </p:cNvPr>
            <p:cNvSpPr txBox="1"/>
            <p:nvPr/>
          </p:nvSpPr>
          <p:spPr>
            <a:xfrm>
              <a:off x="2460868" y="3275111"/>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2</a:t>
              </a:r>
            </a:p>
          </p:txBody>
        </p:sp>
        <p:sp>
          <p:nvSpPr>
            <p:cNvPr id="15" name="ZoneTexte 14">
              <a:extLst>
                <a:ext uri="{FF2B5EF4-FFF2-40B4-BE49-F238E27FC236}">
                  <a16:creationId xmlns:a16="http://schemas.microsoft.com/office/drawing/2014/main" id="{6766F93C-9FBA-4033-B7EB-07A4DE9561E0}"/>
                </a:ext>
              </a:extLst>
            </p:cNvPr>
            <p:cNvSpPr txBox="1"/>
            <p:nvPr/>
          </p:nvSpPr>
          <p:spPr>
            <a:xfrm>
              <a:off x="3031749" y="5068611"/>
              <a:ext cx="261802"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3</a:t>
              </a:r>
            </a:p>
          </p:txBody>
        </p:sp>
        <p:sp>
          <p:nvSpPr>
            <p:cNvPr id="16" name="ZoneTexte 15">
              <a:extLst>
                <a:ext uri="{FF2B5EF4-FFF2-40B4-BE49-F238E27FC236}">
                  <a16:creationId xmlns:a16="http://schemas.microsoft.com/office/drawing/2014/main" id="{478DB4F2-C85B-46A7-8A1D-5A5C9684B94D}"/>
                </a:ext>
              </a:extLst>
            </p:cNvPr>
            <p:cNvSpPr txBox="1"/>
            <p:nvPr/>
          </p:nvSpPr>
          <p:spPr>
            <a:xfrm>
              <a:off x="4551899" y="4269717"/>
              <a:ext cx="261802"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4</a:t>
              </a:r>
            </a:p>
          </p:txBody>
        </p:sp>
        <p:sp>
          <p:nvSpPr>
            <p:cNvPr id="7" name="Forme libre : forme 6">
              <a:extLst>
                <a:ext uri="{FF2B5EF4-FFF2-40B4-BE49-F238E27FC236}">
                  <a16:creationId xmlns:a16="http://schemas.microsoft.com/office/drawing/2014/main" id="{4AB765EC-2BB3-42EF-965E-40ECB9A936C8}"/>
                </a:ext>
              </a:extLst>
            </p:cNvPr>
            <p:cNvSpPr/>
            <p:nvPr/>
          </p:nvSpPr>
          <p:spPr bwMode="auto">
            <a:xfrm>
              <a:off x="3152105" y="3829720"/>
              <a:ext cx="245436" cy="962440"/>
            </a:xfrm>
            <a:custGeom>
              <a:avLst/>
              <a:gdLst>
                <a:gd name="connsiteX0" fmla="*/ 234891 w 245436"/>
                <a:gd name="connsiteY0" fmla="*/ 0 h 1015068"/>
                <a:gd name="connsiteX1" fmla="*/ 218113 w 245436"/>
                <a:gd name="connsiteY1" fmla="*/ 453005 h 1015068"/>
                <a:gd name="connsiteX2" fmla="*/ 0 w 245436"/>
                <a:gd name="connsiteY2" fmla="*/ 1015068 h 1015068"/>
              </a:gdLst>
              <a:ahLst/>
              <a:cxnLst>
                <a:cxn ang="0">
                  <a:pos x="connsiteX0" y="connsiteY0"/>
                </a:cxn>
                <a:cxn ang="0">
                  <a:pos x="connsiteX1" y="connsiteY1"/>
                </a:cxn>
                <a:cxn ang="0">
                  <a:pos x="connsiteX2" y="connsiteY2"/>
                </a:cxn>
              </a:cxnLst>
              <a:rect l="l" t="t" r="r" b="b"/>
              <a:pathLst>
                <a:path w="245436" h="1015068">
                  <a:moveTo>
                    <a:pt x="234891" y="0"/>
                  </a:moveTo>
                  <a:cubicBezTo>
                    <a:pt x="246076" y="141913"/>
                    <a:pt x="257261" y="283827"/>
                    <a:pt x="218113" y="453005"/>
                  </a:cubicBezTo>
                  <a:cubicBezTo>
                    <a:pt x="178965" y="622183"/>
                    <a:pt x="92279" y="928382"/>
                    <a:pt x="0" y="1015068"/>
                  </a:cubicBezTo>
                </a:path>
              </a:pathLst>
            </a:custGeom>
            <a:ln>
              <a:headEnd type="none" w="med" len="med"/>
              <a:tailEnd type="stealth" w="lg"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fr-FR" sz="1600">
                <a:solidFill>
                  <a:schemeClr val="accent1"/>
                </a:solidFill>
                <a:latin typeface="Arial" charset="0"/>
              </a:endParaRPr>
            </a:p>
          </p:txBody>
        </p:sp>
        <p:sp>
          <p:nvSpPr>
            <p:cNvPr id="20" name="Forme libre : forme 19">
              <a:extLst>
                <a:ext uri="{FF2B5EF4-FFF2-40B4-BE49-F238E27FC236}">
                  <a16:creationId xmlns:a16="http://schemas.microsoft.com/office/drawing/2014/main" id="{A7FF5EFE-C719-46D1-B111-05B6068F5F41}"/>
                </a:ext>
              </a:extLst>
            </p:cNvPr>
            <p:cNvSpPr/>
            <p:nvPr/>
          </p:nvSpPr>
          <p:spPr bwMode="auto">
            <a:xfrm>
              <a:off x="3397541" y="3877463"/>
              <a:ext cx="1048624" cy="535145"/>
            </a:xfrm>
            <a:custGeom>
              <a:avLst/>
              <a:gdLst>
                <a:gd name="connsiteX0" fmla="*/ 0 w 1048624"/>
                <a:gd name="connsiteY0" fmla="*/ 0 h 679508"/>
                <a:gd name="connsiteX1" fmla="*/ 117446 w 1048624"/>
                <a:gd name="connsiteY1" fmla="*/ 260059 h 679508"/>
                <a:gd name="connsiteX2" fmla="*/ 285226 w 1048624"/>
                <a:gd name="connsiteY2" fmla="*/ 427838 h 679508"/>
                <a:gd name="connsiteX3" fmla="*/ 570452 w 1048624"/>
                <a:gd name="connsiteY3" fmla="*/ 595618 h 679508"/>
                <a:gd name="connsiteX4" fmla="*/ 1048624 w 1048624"/>
                <a:gd name="connsiteY4" fmla="*/ 679508 h 67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24" h="679508">
                  <a:moveTo>
                    <a:pt x="0" y="0"/>
                  </a:moveTo>
                  <a:cubicBezTo>
                    <a:pt x="34954" y="94376"/>
                    <a:pt x="69908" y="188753"/>
                    <a:pt x="117446" y="260059"/>
                  </a:cubicBezTo>
                  <a:cubicBezTo>
                    <a:pt x="164984" y="331365"/>
                    <a:pt x="209725" y="371912"/>
                    <a:pt x="285226" y="427838"/>
                  </a:cubicBezTo>
                  <a:cubicBezTo>
                    <a:pt x="360727" y="483764"/>
                    <a:pt x="443219" y="553673"/>
                    <a:pt x="570452" y="595618"/>
                  </a:cubicBezTo>
                  <a:cubicBezTo>
                    <a:pt x="697685" y="637563"/>
                    <a:pt x="873154" y="658535"/>
                    <a:pt x="1048624" y="679508"/>
                  </a:cubicBezTo>
                </a:path>
              </a:pathLst>
            </a:custGeom>
            <a:ln>
              <a:headEnd type="none" w="med" len="med"/>
              <a:tailEnd type="stealth" w="lg"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fr-FR" sz="1600">
                <a:solidFill>
                  <a:schemeClr val="accent1"/>
                </a:solidFill>
                <a:latin typeface="Arial" charset="0"/>
              </a:endParaRPr>
            </a:p>
          </p:txBody>
        </p:sp>
      </p:grpSp>
      <p:sp>
        <p:nvSpPr>
          <p:cNvPr id="11" name="ZoneTexte 10">
            <a:extLst>
              <a:ext uri="{FF2B5EF4-FFF2-40B4-BE49-F238E27FC236}">
                <a16:creationId xmlns:a16="http://schemas.microsoft.com/office/drawing/2014/main" id="{8AAAD762-F1DF-42E8-9C65-B0414FA298FB}"/>
              </a:ext>
            </a:extLst>
          </p:cNvPr>
          <p:cNvSpPr txBox="1"/>
          <p:nvPr/>
        </p:nvSpPr>
        <p:spPr>
          <a:xfrm>
            <a:off x="2087237" y="1229131"/>
            <a:ext cx="2169667" cy="769441"/>
          </a:xfrm>
          <a:prstGeom prst="rect">
            <a:avLst/>
          </a:prstGeom>
          <a:solidFill>
            <a:schemeClr val="bg1"/>
          </a:solidFill>
          <a:ln>
            <a:solidFill>
              <a:schemeClr val="bg2"/>
            </a:solidFill>
          </a:ln>
        </p:spPr>
        <p:txBody>
          <a:bodyPr wrap="square" rtlCol="0">
            <a:spAutoFit/>
          </a:bodyPr>
          <a:lstStyle/>
          <a:p>
            <a:r>
              <a:rPr lang="fr-FR" sz="1100" i="1" dirty="0">
                <a:solidFill>
                  <a:schemeClr val="bg2"/>
                </a:solidFill>
              </a:rPr>
              <a:t>1. Table de données : le jeu de données brutes, en général une extraction de votre système d’information. </a:t>
            </a:r>
          </a:p>
        </p:txBody>
      </p:sp>
      <p:sp>
        <p:nvSpPr>
          <p:cNvPr id="3" name="Espace réservé du numéro de diapositive 2">
            <a:extLst>
              <a:ext uri="{FF2B5EF4-FFF2-40B4-BE49-F238E27FC236}">
                <a16:creationId xmlns:a16="http://schemas.microsoft.com/office/drawing/2014/main" id="{537A5159-C80B-4A59-87B9-8BFDAAA08D49}"/>
              </a:ext>
            </a:extLst>
          </p:cNvPr>
          <p:cNvSpPr>
            <a:spLocks noGrp="1"/>
          </p:cNvSpPr>
          <p:nvPr>
            <p:ph type="sldNum" sz="quarter" idx="10"/>
          </p:nvPr>
        </p:nvSpPr>
        <p:spPr/>
        <p:txBody>
          <a:bodyPr/>
          <a:lstStyle/>
          <a:p>
            <a:fld id="{4C9B5CC4-7BA5-463B-801E-7CB76E532550}" type="slidenum">
              <a:rPr lang="fr-FR" smtClean="0"/>
              <a:t>4</a:t>
            </a:fld>
            <a:endParaRPr lang="fr-FR"/>
          </a:p>
        </p:txBody>
      </p:sp>
    </p:spTree>
    <p:extLst>
      <p:ext uri="{BB962C8B-B14F-4D97-AF65-F5344CB8AC3E}">
        <p14:creationId xmlns:p14="http://schemas.microsoft.com/office/powerpoint/2010/main" val="23972499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EC548A-30DF-4375-9878-3F544F907FF2}"/>
              </a:ext>
            </a:extLst>
          </p:cNvPr>
          <p:cNvSpPr>
            <a:spLocks noGrp="1"/>
          </p:cNvSpPr>
          <p:nvPr>
            <p:ph type="body" sz="quarter" idx="11"/>
          </p:nvPr>
        </p:nvSpPr>
        <p:spPr/>
        <p:txBody>
          <a:bodyPr/>
          <a:lstStyle/>
          <a:p>
            <a:r>
              <a:rPr lang="fr-FR" dirty="0"/>
              <a:t>Architecture – le fichier de synthèse</a:t>
            </a:r>
          </a:p>
        </p:txBody>
      </p:sp>
      <p:sp>
        <p:nvSpPr>
          <p:cNvPr id="7" name="ZoneTexte 6">
            <a:extLst>
              <a:ext uri="{FF2B5EF4-FFF2-40B4-BE49-F238E27FC236}">
                <a16:creationId xmlns:a16="http://schemas.microsoft.com/office/drawing/2014/main" id="{DD69C2ED-C23F-4B90-9CFE-5168B4277250}"/>
              </a:ext>
            </a:extLst>
          </p:cNvPr>
          <p:cNvSpPr txBox="1"/>
          <p:nvPr/>
        </p:nvSpPr>
        <p:spPr>
          <a:xfrm>
            <a:off x="5008227" y="5559129"/>
            <a:ext cx="3914207" cy="769441"/>
          </a:xfrm>
          <a:prstGeom prst="rect">
            <a:avLst/>
          </a:prstGeom>
          <a:noFill/>
        </p:spPr>
        <p:txBody>
          <a:bodyPr wrap="square" rtlCol="0">
            <a:spAutoFit/>
          </a:bodyPr>
          <a:lstStyle/>
          <a:p>
            <a:r>
              <a:rPr lang="fr-FR" sz="1100" i="1" dirty="0">
                <a:solidFill>
                  <a:schemeClr val="bg2"/>
                </a:solidFill>
              </a:rPr>
              <a:t>4. Tableau de bord de synthèse, recoupant les différentes sources de donnée pour proposer des indicateurs composites : taux de réclamations client, productivité, ratio ventes/prévisions... Doit permettre la prise de décision.</a:t>
            </a:r>
          </a:p>
        </p:txBody>
      </p:sp>
      <p:sp>
        <p:nvSpPr>
          <p:cNvPr id="15" name="ZoneTexte 14">
            <a:extLst>
              <a:ext uri="{FF2B5EF4-FFF2-40B4-BE49-F238E27FC236}">
                <a16:creationId xmlns:a16="http://schemas.microsoft.com/office/drawing/2014/main" id="{A1263B95-B0DF-4ADC-90E5-42616CB2CA57}"/>
              </a:ext>
            </a:extLst>
          </p:cNvPr>
          <p:cNvSpPr txBox="1"/>
          <p:nvPr/>
        </p:nvSpPr>
        <p:spPr>
          <a:xfrm>
            <a:off x="1897293" y="5051540"/>
            <a:ext cx="2737286" cy="938719"/>
          </a:xfrm>
          <a:prstGeom prst="rect">
            <a:avLst/>
          </a:prstGeom>
          <a:noFill/>
        </p:spPr>
        <p:txBody>
          <a:bodyPr wrap="square" rtlCol="0">
            <a:spAutoFit/>
          </a:bodyPr>
          <a:lstStyle>
            <a:defPPr>
              <a:defRPr lang="fr-FR"/>
            </a:defPPr>
            <a:lvl1pPr>
              <a:defRPr sz="1100" i="1">
                <a:solidFill>
                  <a:schemeClr val="bg2"/>
                </a:solidFill>
              </a:defRPr>
            </a:lvl1pPr>
          </a:lstStyle>
          <a:p>
            <a:r>
              <a:rPr lang="fr-FR" dirty="0"/>
              <a:t>3. « Tables de découpe » permettant la segmentation de l’ensemble des données selon des segments d’analyse pertinents : segments de marché, sites de production…</a:t>
            </a:r>
          </a:p>
        </p:txBody>
      </p:sp>
      <p:sp>
        <p:nvSpPr>
          <p:cNvPr id="16" name="ZoneTexte 15">
            <a:extLst>
              <a:ext uri="{FF2B5EF4-FFF2-40B4-BE49-F238E27FC236}">
                <a16:creationId xmlns:a16="http://schemas.microsoft.com/office/drawing/2014/main" id="{4399CA40-8FD6-4970-A91D-B0C59134C49C}"/>
              </a:ext>
            </a:extLst>
          </p:cNvPr>
          <p:cNvSpPr txBox="1"/>
          <p:nvPr/>
        </p:nvSpPr>
        <p:spPr>
          <a:xfrm>
            <a:off x="5520088" y="989694"/>
            <a:ext cx="3523694" cy="2154436"/>
          </a:xfrm>
          <a:prstGeom prst="rect">
            <a:avLst/>
          </a:prstGeom>
          <a:noFill/>
        </p:spPr>
        <p:txBody>
          <a:bodyPr wrap="square" rtlCol="0">
            <a:spAutoFit/>
          </a:bodyPr>
          <a:lstStyle>
            <a:defPPr>
              <a:defRPr lang="fr-FR"/>
            </a:defPPr>
            <a:lvl1pPr>
              <a:defRPr sz="1400" b="1">
                <a:solidFill>
                  <a:schemeClr val="tx1">
                    <a:lumMod val="75000"/>
                  </a:schemeClr>
                </a:solidFill>
                <a:latin typeface="+mj-lt"/>
              </a:defRPr>
            </a:lvl1pPr>
          </a:lstStyle>
          <a:p>
            <a:r>
              <a:rPr lang="fr-FR" u="sng" dirty="0"/>
              <a:t>But de ce type de fichier : </a:t>
            </a:r>
          </a:p>
          <a:p>
            <a:pPr marL="171450" indent="-171450">
              <a:buFont typeface="Arial" panose="020B0604020202020204" pitchFamily="34" charset="0"/>
              <a:buChar char="•"/>
            </a:pPr>
            <a:r>
              <a:rPr lang="fr-FR" sz="1200" b="0" dirty="0">
                <a:latin typeface="+mn-lt"/>
              </a:rPr>
              <a:t>Recouper des données de nature différente pour en tirer des indicateurs composites</a:t>
            </a:r>
          </a:p>
          <a:p>
            <a:r>
              <a:rPr lang="fr-FR" sz="1200" b="0" i="1" dirty="0">
                <a:latin typeface="+mn-lt"/>
              </a:rPr>
              <a:t> (e.g. productivité = unités produites / nb heures travaillées)</a:t>
            </a:r>
          </a:p>
          <a:p>
            <a:pPr marL="171450" indent="-171450">
              <a:buFont typeface="Arial" panose="020B0604020202020204" pitchFamily="34" charset="0"/>
              <a:buChar char="•"/>
            </a:pPr>
            <a:r>
              <a:rPr lang="fr-FR" sz="1200" b="0" dirty="0">
                <a:latin typeface="+mn-lt"/>
              </a:rPr>
              <a:t>Proposer une synthèse visuelle, claire et permettant une prise de décision pertinente</a:t>
            </a:r>
          </a:p>
          <a:p>
            <a:pPr marL="171450" indent="-171450">
              <a:buFont typeface="Wingdings" panose="05000000000000000000" pitchFamily="2" charset="2"/>
              <a:buChar char="Ø"/>
            </a:pPr>
            <a:r>
              <a:rPr lang="fr-FR" sz="1200" b="0" dirty="0">
                <a:latin typeface="+mn-lt"/>
              </a:rPr>
              <a:t>Exemples :</a:t>
            </a:r>
            <a:endParaRPr lang="fr-FR" sz="1600" b="0" dirty="0">
              <a:latin typeface="+mn-lt"/>
            </a:endParaRPr>
          </a:p>
          <a:p>
            <a:pPr marL="628650" lvl="1" indent="-171450">
              <a:buFont typeface="Wingdings" panose="05000000000000000000" pitchFamily="2" charset="2"/>
              <a:buChar char="Ø"/>
            </a:pPr>
            <a:r>
              <a:rPr lang="fr-FR" sz="1200" dirty="0">
                <a:solidFill>
                  <a:schemeClr val="accent1"/>
                </a:solidFill>
              </a:rPr>
              <a:t>Suivi performance hebdo, mensuel…</a:t>
            </a:r>
          </a:p>
          <a:p>
            <a:pPr marL="628650" lvl="1" indent="-171450">
              <a:buFont typeface="Wingdings" panose="05000000000000000000" pitchFamily="2" charset="2"/>
              <a:buChar char="Ø"/>
            </a:pPr>
            <a:r>
              <a:rPr lang="fr-FR" sz="1200" b="0" dirty="0">
                <a:solidFill>
                  <a:schemeClr val="accent1"/>
                </a:solidFill>
                <a:latin typeface="+mn-lt"/>
              </a:rPr>
              <a:t>Jalon client</a:t>
            </a:r>
          </a:p>
          <a:p>
            <a:pPr marL="628650" lvl="1" indent="-171450">
              <a:buFont typeface="Wingdings" panose="05000000000000000000" pitchFamily="2" charset="2"/>
              <a:buChar char="Ø"/>
            </a:pPr>
            <a:r>
              <a:rPr lang="fr-FR" sz="1200" dirty="0">
                <a:solidFill>
                  <a:schemeClr val="accent1"/>
                </a:solidFill>
              </a:rPr>
              <a:t>Modèle de calcul coûts</a:t>
            </a:r>
            <a:endParaRPr lang="fr-FR" sz="1200" b="0" dirty="0">
              <a:solidFill>
                <a:schemeClr val="accent1"/>
              </a:solidFill>
              <a:latin typeface="+mn-lt"/>
            </a:endParaRPr>
          </a:p>
        </p:txBody>
      </p:sp>
      <p:grpSp>
        <p:nvGrpSpPr>
          <p:cNvPr id="4" name="Groupe 3">
            <a:extLst>
              <a:ext uri="{FF2B5EF4-FFF2-40B4-BE49-F238E27FC236}">
                <a16:creationId xmlns:a16="http://schemas.microsoft.com/office/drawing/2014/main" id="{F77DC623-7098-4319-8D1E-2542E3CD4029}"/>
              </a:ext>
            </a:extLst>
          </p:cNvPr>
          <p:cNvGrpSpPr/>
          <p:nvPr/>
        </p:nvGrpSpPr>
        <p:grpSpPr>
          <a:xfrm>
            <a:off x="250740" y="1514807"/>
            <a:ext cx="8436803" cy="4006093"/>
            <a:chOff x="250740" y="1514807"/>
            <a:chExt cx="8436803" cy="4006093"/>
          </a:xfrm>
        </p:grpSpPr>
        <p:pic>
          <p:nvPicPr>
            <p:cNvPr id="5" name="Image 4">
              <a:extLst>
                <a:ext uri="{FF2B5EF4-FFF2-40B4-BE49-F238E27FC236}">
                  <a16:creationId xmlns:a16="http://schemas.microsoft.com/office/drawing/2014/main" id="{5BD59640-DCB9-4577-AF2C-457C62969266}"/>
                </a:ext>
              </a:extLst>
            </p:cNvPr>
            <p:cNvPicPr>
              <a:picLocks noChangeAspect="1"/>
            </p:cNvPicPr>
            <p:nvPr/>
          </p:nvPicPr>
          <p:blipFill>
            <a:blip r:embed="rId2"/>
            <a:stretch>
              <a:fillRect/>
            </a:stretch>
          </p:blipFill>
          <p:spPr>
            <a:xfrm>
              <a:off x="279230" y="1514807"/>
              <a:ext cx="4950566" cy="2859068"/>
            </a:xfrm>
            <a:prstGeom prst="rect">
              <a:avLst/>
            </a:prstGeom>
          </p:spPr>
        </p:pic>
        <p:sp>
          <p:nvSpPr>
            <p:cNvPr id="12" name="ZoneTexte 11">
              <a:extLst>
                <a:ext uri="{FF2B5EF4-FFF2-40B4-BE49-F238E27FC236}">
                  <a16:creationId xmlns:a16="http://schemas.microsoft.com/office/drawing/2014/main" id="{1CFE2A06-0A77-4A59-AD49-4CB434DB76FB}"/>
                </a:ext>
              </a:extLst>
            </p:cNvPr>
            <p:cNvSpPr txBox="1"/>
            <p:nvPr/>
          </p:nvSpPr>
          <p:spPr>
            <a:xfrm>
              <a:off x="250740" y="2299055"/>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2</a:t>
              </a:r>
            </a:p>
          </p:txBody>
        </p:sp>
        <p:sp>
          <p:nvSpPr>
            <p:cNvPr id="17" name="ZoneTexte 16">
              <a:extLst>
                <a:ext uri="{FF2B5EF4-FFF2-40B4-BE49-F238E27FC236}">
                  <a16:creationId xmlns:a16="http://schemas.microsoft.com/office/drawing/2014/main" id="{D5F1464F-D067-4F7E-AAAA-EB6DDE54857B}"/>
                </a:ext>
              </a:extLst>
            </p:cNvPr>
            <p:cNvSpPr txBox="1"/>
            <p:nvPr/>
          </p:nvSpPr>
          <p:spPr>
            <a:xfrm>
              <a:off x="2761028" y="2512783"/>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1</a:t>
              </a:r>
            </a:p>
          </p:txBody>
        </p:sp>
        <p:sp>
          <p:nvSpPr>
            <p:cNvPr id="18" name="ZoneTexte 17">
              <a:extLst>
                <a:ext uri="{FF2B5EF4-FFF2-40B4-BE49-F238E27FC236}">
                  <a16:creationId xmlns:a16="http://schemas.microsoft.com/office/drawing/2014/main" id="{A2639D3C-1EE4-445B-8B8F-BB515B7940C2}"/>
                </a:ext>
              </a:extLst>
            </p:cNvPr>
            <p:cNvSpPr txBox="1"/>
            <p:nvPr/>
          </p:nvSpPr>
          <p:spPr>
            <a:xfrm>
              <a:off x="3706192" y="3863218"/>
              <a:ext cx="261802"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3</a:t>
              </a:r>
            </a:p>
          </p:txBody>
        </p:sp>
        <p:sp>
          <p:nvSpPr>
            <p:cNvPr id="21" name="ZoneTexte 20">
              <a:extLst>
                <a:ext uri="{FF2B5EF4-FFF2-40B4-BE49-F238E27FC236}">
                  <a16:creationId xmlns:a16="http://schemas.microsoft.com/office/drawing/2014/main" id="{C2131BCC-7A4F-4BD3-8FE4-99D0A6CAF94C}"/>
                </a:ext>
              </a:extLst>
            </p:cNvPr>
            <p:cNvSpPr txBox="1"/>
            <p:nvPr/>
          </p:nvSpPr>
          <p:spPr>
            <a:xfrm>
              <a:off x="5258286" y="3943322"/>
              <a:ext cx="261802"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4</a:t>
              </a:r>
            </a:p>
          </p:txBody>
        </p:sp>
        <p:pic>
          <p:nvPicPr>
            <p:cNvPr id="6" name="Image 5">
              <a:extLst>
                <a:ext uri="{FF2B5EF4-FFF2-40B4-BE49-F238E27FC236}">
                  <a16:creationId xmlns:a16="http://schemas.microsoft.com/office/drawing/2014/main" id="{CAB63AAB-CEDF-4580-8263-DB46C813101A}"/>
                </a:ext>
              </a:extLst>
            </p:cNvPr>
            <p:cNvPicPr>
              <a:picLocks noChangeAspect="1"/>
            </p:cNvPicPr>
            <p:nvPr/>
          </p:nvPicPr>
          <p:blipFill>
            <a:blip r:embed="rId3"/>
            <a:stretch>
              <a:fillRect/>
            </a:stretch>
          </p:blipFill>
          <p:spPr>
            <a:xfrm>
              <a:off x="4773336" y="3350343"/>
              <a:ext cx="3914207" cy="2170557"/>
            </a:xfrm>
            <a:prstGeom prst="rect">
              <a:avLst/>
            </a:prstGeom>
            <a:ln>
              <a:solidFill>
                <a:schemeClr val="accent2"/>
              </a:solidFill>
            </a:ln>
          </p:spPr>
        </p:pic>
      </p:grpSp>
      <p:sp>
        <p:nvSpPr>
          <p:cNvPr id="13" name="ZoneTexte 12">
            <a:extLst>
              <a:ext uri="{FF2B5EF4-FFF2-40B4-BE49-F238E27FC236}">
                <a16:creationId xmlns:a16="http://schemas.microsoft.com/office/drawing/2014/main" id="{7FF403C3-8B87-4598-964E-7C8148852587}"/>
              </a:ext>
            </a:extLst>
          </p:cNvPr>
          <p:cNvSpPr txBox="1"/>
          <p:nvPr/>
        </p:nvSpPr>
        <p:spPr>
          <a:xfrm>
            <a:off x="49039" y="3797046"/>
            <a:ext cx="2810025" cy="938719"/>
          </a:xfrm>
          <a:prstGeom prst="rect">
            <a:avLst/>
          </a:prstGeom>
          <a:solidFill>
            <a:schemeClr val="bg1"/>
          </a:solidFill>
          <a:ln>
            <a:solidFill>
              <a:schemeClr val="bg2"/>
            </a:solidFill>
          </a:ln>
        </p:spPr>
        <p:txBody>
          <a:bodyPr wrap="square" rtlCol="0">
            <a:spAutoFit/>
          </a:bodyPr>
          <a:lstStyle>
            <a:defPPr>
              <a:defRPr lang="fr-FR"/>
            </a:defPPr>
            <a:lvl1pPr>
              <a:defRPr sz="1100" i="1">
                <a:solidFill>
                  <a:schemeClr val="bg2"/>
                </a:solidFill>
              </a:defRPr>
            </a:lvl1pPr>
          </a:lstStyle>
          <a:p>
            <a:r>
              <a:rPr lang="fr-FR" dirty="0"/>
              <a:t>2. « Table de réconciliation », permettant de rattacher l’ensemble des données à la même référence : dans le cas d’un suivi de performance hebdo, ce sera par exemple une table de semaines</a:t>
            </a:r>
          </a:p>
        </p:txBody>
      </p:sp>
      <p:sp>
        <p:nvSpPr>
          <p:cNvPr id="14" name="ZoneTexte 13">
            <a:extLst>
              <a:ext uri="{FF2B5EF4-FFF2-40B4-BE49-F238E27FC236}">
                <a16:creationId xmlns:a16="http://schemas.microsoft.com/office/drawing/2014/main" id="{DF5B7A3F-0AB4-43D5-B302-A680F0ED362B}"/>
              </a:ext>
            </a:extLst>
          </p:cNvPr>
          <p:cNvSpPr txBox="1"/>
          <p:nvPr/>
        </p:nvSpPr>
        <p:spPr>
          <a:xfrm>
            <a:off x="2067874" y="1513922"/>
            <a:ext cx="2546071" cy="938719"/>
          </a:xfrm>
          <a:prstGeom prst="rect">
            <a:avLst/>
          </a:prstGeom>
          <a:solidFill>
            <a:schemeClr val="bg1"/>
          </a:solidFill>
          <a:ln>
            <a:solidFill>
              <a:schemeClr val="bg2"/>
            </a:solidFill>
          </a:ln>
        </p:spPr>
        <p:txBody>
          <a:bodyPr wrap="square" rtlCol="0">
            <a:spAutoFit/>
          </a:bodyPr>
          <a:lstStyle>
            <a:defPPr>
              <a:defRPr lang="fr-FR"/>
            </a:defPPr>
            <a:lvl1pPr>
              <a:defRPr sz="1100" i="1">
                <a:solidFill>
                  <a:schemeClr val="bg2"/>
                </a:solidFill>
              </a:defRPr>
            </a:lvl1pPr>
          </a:lstStyle>
          <a:p>
            <a:r>
              <a:rPr lang="fr-FR" dirty="0"/>
              <a:t>1. Tables de données , représentant chacune une source de données brute ou déjà retraitée (e.g. une synthèse consolidée comme vu au slide précédent)</a:t>
            </a:r>
          </a:p>
        </p:txBody>
      </p:sp>
      <p:sp>
        <p:nvSpPr>
          <p:cNvPr id="3" name="Forme libre : forme 2">
            <a:extLst>
              <a:ext uri="{FF2B5EF4-FFF2-40B4-BE49-F238E27FC236}">
                <a16:creationId xmlns:a16="http://schemas.microsoft.com/office/drawing/2014/main" id="{FFDF93ED-D3CB-4EF1-BA1D-FC986DD480F8}"/>
              </a:ext>
            </a:extLst>
          </p:cNvPr>
          <p:cNvSpPr/>
          <p:nvPr/>
        </p:nvSpPr>
        <p:spPr bwMode="auto">
          <a:xfrm>
            <a:off x="4613945" y="2672164"/>
            <a:ext cx="1107347" cy="809267"/>
          </a:xfrm>
          <a:custGeom>
            <a:avLst/>
            <a:gdLst>
              <a:gd name="connsiteX0" fmla="*/ 0 w 1107347"/>
              <a:gd name="connsiteY0" fmla="*/ 71036 h 809267"/>
              <a:gd name="connsiteX1" fmla="*/ 545284 w 1107347"/>
              <a:gd name="connsiteY1" fmla="*/ 71036 h 809267"/>
              <a:gd name="connsiteX2" fmla="*/ 1107347 w 1107347"/>
              <a:gd name="connsiteY2" fmla="*/ 809267 h 809267"/>
            </a:gdLst>
            <a:ahLst/>
            <a:cxnLst>
              <a:cxn ang="0">
                <a:pos x="connsiteX0" y="connsiteY0"/>
              </a:cxn>
              <a:cxn ang="0">
                <a:pos x="connsiteX1" y="connsiteY1"/>
              </a:cxn>
              <a:cxn ang="0">
                <a:pos x="connsiteX2" y="connsiteY2"/>
              </a:cxn>
            </a:cxnLst>
            <a:rect l="l" t="t" r="r" b="b"/>
            <a:pathLst>
              <a:path w="1107347" h="809267">
                <a:moveTo>
                  <a:pt x="0" y="71036"/>
                </a:moveTo>
                <a:cubicBezTo>
                  <a:pt x="180363" y="9516"/>
                  <a:pt x="360726" y="-52003"/>
                  <a:pt x="545284" y="71036"/>
                </a:cubicBezTo>
                <a:cubicBezTo>
                  <a:pt x="729842" y="194075"/>
                  <a:pt x="980114" y="627506"/>
                  <a:pt x="1107347" y="809267"/>
                </a:cubicBezTo>
              </a:path>
            </a:pathLst>
          </a:custGeom>
          <a:ln>
            <a:headEnd type="none" w="med" len="med"/>
            <a:tailEnd type="stealth" w="lg"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fr-FR" sz="1600">
              <a:solidFill>
                <a:schemeClr val="accent1"/>
              </a:solidFill>
              <a:latin typeface="Arial" charset="0"/>
            </a:endParaRPr>
          </a:p>
        </p:txBody>
      </p:sp>
      <p:sp>
        <p:nvSpPr>
          <p:cNvPr id="8" name="Espace réservé du numéro de diapositive 7">
            <a:extLst>
              <a:ext uri="{FF2B5EF4-FFF2-40B4-BE49-F238E27FC236}">
                <a16:creationId xmlns:a16="http://schemas.microsoft.com/office/drawing/2014/main" id="{8525EC5E-9FB3-463E-9775-8774C8710766}"/>
              </a:ext>
            </a:extLst>
          </p:cNvPr>
          <p:cNvSpPr>
            <a:spLocks noGrp="1"/>
          </p:cNvSpPr>
          <p:nvPr>
            <p:ph type="sldNum" sz="quarter" idx="10"/>
          </p:nvPr>
        </p:nvSpPr>
        <p:spPr/>
        <p:txBody>
          <a:bodyPr/>
          <a:lstStyle/>
          <a:p>
            <a:fld id="{4C9B5CC4-7BA5-463B-801E-7CB76E532550}" type="slidenum">
              <a:rPr lang="fr-FR" smtClean="0"/>
              <a:t>5</a:t>
            </a:fld>
            <a:endParaRPr lang="fr-FR"/>
          </a:p>
        </p:txBody>
      </p:sp>
      <p:sp>
        <p:nvSpPr>
          <p:cNvPr id="19" name="ZoneTexte 18">
            <a:extLst>
              <a:ext uri="{FF2B5EF4-FFF2-40B4-BE49-F238E27FC236}">
                <a16:creationId xmlns:a16="http://schemas.microsoft.com/office/drawing/2014/main" id="{D1E9DB00-0248-4DF9-BC57-D478F0F6D4D7}"/>
              </a:ext>
            </a:extLst>
          </p:cNvPr>
          <p:cNvSpPr txBox="1"/>
          <p:nvPr/>
        </p:nvSpPr>
        <p:spPr>
          <a:xfrm>
            <a:off x="4868405" y="4412104"/>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4</a:t>
            </a:r>
          </a:p>
        </p:txBody>
      </p:sp>
    </p:spTree>
    <p:extLst>
      <p:ext uri="{BB962C8B-B14F-4D97-AF65-F5344CB8AC3E}">
        <p14:creationId xmlns:p14="http://schemas.microsoft.com/office/powerpoint/2010/main" val="14981203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EC548A-30DF-4375-9878-3F544F907FF2}"/>
              </a:ext>
            </a:extLst>
          </p:cNvPr>
          <p:cNvSpPr>
            <a:spLocks noGrp="1"/>
          </p:cNvSpPr>
          <p:nvPr>
            <p:ph type="body" sz="quarter" idx="11"/>
          </p:nvPr>
        </p:nvSpPr>
        <p:spPr/>
        <p:txBody>
          <a:bodyPr/>
          <a:lstStyle/>
          <a:p>
            <a:r>
              <a:rPr lang="fr-FR" dirty="0"/>
              <a:t>Architecture – en résumé</a:t>
            </a:r>
          </a:p>
        </p:txBody>
      </p:sp>
      <p:sp>
        <p:nvSpPr>
          <p:cNvPr id="4" name="Rectangle : coins arrondis 3">
            <a:extLst>
              <a:ext uri="{FF2B5EF4-FFF2-40B4-BE49-F238E27FC236}">
                <a16:creationId xmlns:a16="http://schemas.microsoft.com/office/drawing/2014/main" id="{EF9D1104-1BBC-47BF-B23D-CC297B49B672}"/>
              </a:ext>
            </a:extLst>
          </p:cNvPr>
          <p:cNvSpPr/>
          <p:nvPr/>
        </p:nvSpPr>
        <p:spPr bwMode="auto">
          <a:xfrm>
            <a:off x="2263807" y="2859090"/>
            <a:ext cx="1529836" cy="62917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accent1"/>
                </a:solidFill>
                <a:effectLst/>
                <a:latin typeface="Arial" charset="0"/>
              </a:rPr>
              <a:t>Fichier de suivi</a:t>
            </a:r>
          </a:p>
        </p:txBody>
      </p:sp>
      <p:pic>
        <p:nvPicPr>
          <p:cNvPr id="17" name="Image 16">
            <a:extLst>
              <a:ext uri="{FF2B5EF4-FFF2-40B4-BE49-F238E27FC236}">
                <a16:creationId xmlns:a16="http://schemas.microsoft.com/office/drawing/2014/main" id="{3FDC2F93-53A0-45B6-A588-D14E330758FB}"/>
              </a:ext>
            </a:extLst>
          </p:cNvPr>
          <p:cNvPicPr>
            <a:picLocks noChangeAspect="1"/>
          </p:cNvPicPr>
          <p:nvPr/>
        </p:nvPicPr>
        <p:blipFill>
          <a:blip r:embed="rId2"/>
          <a:stretch>
            <a:fillRect/>
          </a:stretch>
        </p:blipFill>
        <p:spPr>
          <a:xfrm>
            <a:off x="3030490" y="1211095"/>
            <a:ext cx="1541510" cy="935664"/>
          </a:xfrm>
          <a:prstGeom prst="rect">
            <a:avLst/>
          </a:prstGeom>
          <a:ln>
            <a:solidFill>
              <a:schemeClr val="accent2"/>
            </a:solidFill>
          </a:ln>
        </p:spPr>
      </p:pic>
      <p:pic>
        <p:nvPicPr>
          <p:cNvPr id="18" name="Image 17">
            <a:extLst>
              <a:ext uri="{FF2B5EF4-FFF2-40B4-BE49-F238E27FC236}">
                <a16:creationId xmlns:a16="http://schemas.microsoft.com/office/drawing/2014/main" id="{8997C301-8E9B-4A5D-87BD-634570769889}"/>
              </a:ext>
            </a:extLst>
          </p:cNvPr>
          <p:cNvPicPr>
            <a:picLocks noChangeAspect="1"/>
          </p:cNvPicPr>
          <p:nvPr/>
        </p:nvPicPr>
        <p:blipFill>
          <a:blip r:embed="rId3"/>
          <a:stretch>
            <a:fillRect/>
          </a:stretch>
        </p:blipFill>
        <p:spPr>
          <a:xfrm>
            <a:off x="3172415" y="3750752"/>
            <a:ext cx="1243144" cy="899684"/>
          </a:xfrm>
          <a:prstGeom prst="rect">
            <a:avLst/>
          </a:prstGeom>
          <a:ln>
            <a:solidFill>
              <a:schemeClr val="accent2"/>
            </a:solidFill>
          </a:ln>
        </p:spPr>
      </p:pic>
      <p:pic>
        <p:nvPicPr>
          <p:cNvPr id="10" name="Image 9">
            <a:extLst>
              <a:ext uri="{FF2B5EF4-FFF2-40B4-BE49-F238E27FC236}">
                <a16:creationId xmlns:a16="http://schemas.microsoft.com/office/drawing/2014/main" id="{DA45F264-32AD-4B68-A731-C4FB1D958499}"/>
              </a:ext>
            </a:extLst>
          </p:cNvPr>
          <p:cNvPicPr>
            <a:picLocks noChangeAspect="1"/>
          </p:cNvPicPr>
          <p:nvPr/>
        </p:nvPicPr>
        <p:blipFill>
          <a:blip r:embed="rId4"/>
          <a:stretch>
            <a:fillRect/>
          </a:stretch>
        </p:blipFill>
        <p:spPr>
          <a:xfrm>
            <a:off x="1310441" y="1224930"/>
            <a:ext cx="1076832" cy="1477051"/>
          </a:xfrm>
          <a:prstGeom prst="rect">
            <a:avLst/>
          </a:prstGeom>
        </p:spPr>
      </p:pic>
      <p:pic>
        <p:nvPicPr>
          <p:cNvPr id="11" name="Image 10">
            <a:extLst>
              <a:ext uri="{FF2B5EF4-FFF2-40B4-BE49-F238E27FC236}">
                <a16:creationId xmlns:a16="http://schemas.microsoft.com/office/drawing/2014/main" id="{8DD95578-22CE-405B-BAA8-54D27D46B54A}"/>
              </a:ext>
            </a:extLst>
          </p:cNvPr>
          <p:cNvPicPr>
            <a:picLocks noChangeAspect="1"/>
          </p:cNvPicPr>
          <p:nvPr/>
        </p:nvPicPr>
        <p:blipFill>
          <a:blip r:embed="rId5"/>
          <a:stretch>
            <a:fillRect/>
          </a:stretch>
        </p:blipFill>
        <p:spPr>
          <a:xfrm flipH="1">
            <a:off x="318999" y="1220735"/>
            <a:ext cx="991442" cy="966102"/>
          </a:xfrm>
          <a:prstGeom prst="rect">
            <a:avLst/>
          </a:prstGeom>
        </p:spPr>
      </p:pic>
      <p:pic>
        <p:nvPicPr>
          <p:cNvPr id="19" name="Image 18">
            <a:extLst>
              <a:ext uri="{FF2B5EF4-FFF2-40B4-BE49-F238E27FC236}">
                <a16:creationId xmlns:a16="http://schemas.microsoft.com/office/drawing/2014/main" id="{BACE720D-29E4-4BC9-AC77-C8D9E41564F8}"/>
              </a:ext>
            </a:extLst>
          </p:cNvPr>
          <p:cNvPicPr>
            <a:picLocks noChangeAspect="1"/>
          </p:cNvPicPr>
          <p:nvPr/>
        </p:nvPicPr>
        <p:blipFill>
          <a:blip r:embed="rId6"/>
          <a:stretch>
            <a:fillRect/>
          </a:stretch>
        </p:blipFill>
        <p:spPr>
          <a:xfrm>
            <a:off x="5990999" y="4823670"/>
            <a:ext cx="2586892" cy="1434517"/>
          </a:xfrm>
          <a:prstGeom prst="rect">
            <a:avLst/>
          </a:prstGeom>
          <a:ln>
            <a:solidFill>
              <a:schemeClr val="accent2"/>
            </a:solidFill>
          </a:ln>
        </p:spPr>
      </p:pic>
      <p:sp>
        <p:nvSpPr>
          <p:cNvPr id="20" name="Rectangle : coins arrondis 19">
            <a:extLst>
              <a:ext uri="{FF2B5EF4-FFF2-40B4-BE49-F238E27FC236}">
                <a16:creationId xmlns:a16="http://schemas.microsoft.com/office/drawing/2014/main" id="{B60B9BF1-6A09-4659-840A-76C545751C84}"/>
              </a:ext>
            </a:extLst>
          </p:cNvPr>
          <p:cNvSpPr/>
          <p:nvPr/>
        </p:nvSpPr>
        <p:spPr bwMode="auto">
          <a:xfrm>
            <a:off x="5271413" y="3892748"/>
            <a:ext cx="1577130" cy="62917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accent1"/>
                </a:solidFill>
                <a:effectLst/>
                <a:latin typeface="Arial" charset="0"/>
              </a:rPr>
              <a:t>Fichier de synthèse</a:t>
            </a:r>
          </a:p>
        </p:txBody>
      </p:sp>
      <p:cxnSp>
        <p:nvCxnSpPr>
          <p:cNvPr id="21" name="Connecteur droit 20">
            <a:extLst>
              <a:ext uri="{FF2B5EF4-FFF2-40B4-BE49-F238E27FC236}">
                <a16:creationId xmlns:a16="http://schemas.microsoft.com/office/drawing/2014/main" id="{B97B2F01-38F4-4ADA-A3C4-4774737BD1D4}"/>
              </a:ext>
            </a:extLst>
          </p:cNvPr>
          <p:cNvCxnSpPr/>
          <p:nvPr/>
        </p:nvCxnSpPr>
        <p:spPr bwMode="auto">
          <a:xfrm>
            <a:off x="1779897" y="2543286"/>
            <a:ext cx="0" cy="669973"/>
          </a:xfrm>
          <a:prstGeom prst="line">
            <a:avLst/>
          </a:prstGeom>
          <a:ln>
            <a:solidFill>
              <a:schemeClr val="accent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DE8EBC96-45E5-4A04-9505-0D1AE53583E6}"/>
              </a:ext>
            </a:extLst>
          </p:cNvPr>
          <p:cNvCxnSpPr>
            <a:cxnSpLocks/>
          </p:cNvCxnSpPr>
          <p:nvPr/>
        </p:nvCxnSpPr>
        <p:spPr bwMode="auto">
          <a:xfrm>
            <a:off x="1779897" y="3209296"/>
            <a:ext cx="375542" cy="1"/>
          </a:xfrm>
          <a:prstGeom prst="straightConnector1">
            <a:avLst/>
          </a:prstGeom>
          <a:ln>
            <a:solidFill>
              <a:schemeClr val="accent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22">
            <a:extLst>
              <a:ext uri="{FF2B5EF4-FFF2-40B4-BE49-F238E27FC236}">
                <a16:creationId xmlns:a16="http://schemas.microsoft.com/office/drawing/2014/main" id="{2EAE7CB2-87F0-4788-9056-0E51A95C8F8C}"/>
              </a:ext>
            </a:extLst>
          </p:cNvPr>
          <p:cNvCxnSpPr/>
          <p:nvPr/>
        </p:nvCxnSpPr>
        <p:spPr bwMode="auto">
          <a:xfrm>
            <a:off x="2762044" y="3534585"/>
            <a:ext cx="0" cy="669973"/>
          </a:xfrm>
          <a:prstGeom prst="line">
            <a:avLst/>
          </a:prstGeom>
          <a:ln>
            <a:solidFill>
              <a:schemeClr val="accent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 name="Connecteur droit avec flèche 23">
            <a:extLst>
              <a:ext uri="{FF2B5EF4-FFF2-40B4-BE49-F238E27FC236}">
                <a16:creationId xmlns:a16="http://schemas.microsoft.com/office/drawing/2014/main" id="{5135569C-20AC-4D08-87D9-F2110EE7484A}"/>
              </a:ext>
            </a:extLst>
          </p:cNvPr>
          <p:cNvCxnSpPr>
            <a:cxnSpLocks/>
          </p:cNvCxnSpPr>
          <p:nvPr/>
        </p:nvCxnSpPr>
        <p:spPr bwMode="auto">
          <a:xfrm>
            <a:off x="2762044" y="4200595"/>
            <a:ext cx="375542" cy="1"/>
          </a:xfrm>
          <a:prstGeom prst="straightConnector1">
            <a:avLst/>
          </a:prstGeom>
          <a:ln>
            <a:solidFill>
              <a:schemeClr val="accent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57607823-6D2A-4219-B913-12DAB005AE2D}"/>
              </a:ext>
            </a:extLst>
          </p:cNvPr>
          <p:cNvCxnSpPr/>
          <p:nvPr/>
        </p:nvCxnSpPr>
        <p:spPr bwMode="auto">
          <a:xfrm>
            <a:off x="5524536" y="4525884"/>
            <a:ext cx="0" cy="669973"/>
          </a:xfrm>
          <a:prstGeom prst="line">
            <a:avLst/>
          </a:prstGeom>
          <a:ln>
            <a:solidFill>
              <a:schemeClr val="accent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9825CD56-B6CB-4328-AD6C-F2E30629FCF0}"/>
              </a:ext>
            </a:extLst>
          </p:cNvPr>
          <p:cNvCxnSpPr>
            <a:cxnSpLocks/>
          </p:cNvCxnSpPr>
          <p:nvPr/>
        </p:nvCxnSpPr>
        <p:spPr bwMode="auto">
          <a:xfrm>
            <a:off x="5524536" y="5191894"/>
            <a:ext cx="375542" cy="1"/>
          </a:xfrm>
          <a:prstGeom prst="straightConnector1">
            <a:avLst/>
          </a:prstGeom>
          <a:ln>
            <a:solidFill>
              <a:schemeClr val="accent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51BCDBB4-55C4-4FF3-B0E9-641E534ED91C}"/>
              </a:ext>
            </a:extLst>
          </p:cNvPr>
          <p:cNvCxnSpPr>
            <a:cxnSpLocks/>
          </p:cNvCxnSpPr>
          <p:nvPr/>
        </p:nvCxnSpPr>
        <p:spPr bwMode="auto">
          <a:xfrm flipV="1">
            <a:off x="4281324" y="4190310"/>
            <a:ext cx="702350" cy="10284"/>
          </a:xfrm>
          <a:prstGeom prst="straightConnector1">
            <a:avLst/>
          </a:prstGeom>
          <a:ln>
            <a:solidFill>
              <a:schemeClr val="accent1"/>
            </a:solidFill>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28" name="ZoneTexte 27">
            <a:extLst>
              <a:ext uri="{FF2B5EF4-FFF2-40B4-BE49-F238E27FC236}">
                <a16:creationId xmlns:a16="http://schemas.microsoft.com/office/drawing/2014/main" id="{43925369-C3CE-438C-9679-9E19293155C3}"/>
              </a:ext>
            </a:extLst>
          </p:cNvPr>
          <p:cNvSpPr txBox="1"/>
          <p:nvPr/>
        </p:nvSpPr>
        <p:spPr>
          <a:xfrm>
            <a:off x="889883" y="1963455"/>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1</a:t>
            </a:r>
          </a:p>
        </p:txBody>
      </p:sp>
      <p:sp>
        <p:nvSpPr>
          <p:cNvPr id="29" name="ZoneTexte 28">
            <a:extLst>
              <a:ext uri="{FF2B5EF4-FFF2-40B4-BE49-F238E27FC236}">
                <a16:creationId xmlns:a16="http://schemas.microsoft.com/office/drawing/2014/main" id="{4BC85D7A-EF6E-465A-955D-B3B395309B37}"/>
              </a:ext>
            </a:extLst>
          </p:cNvPr>
          <p:cNvSpPr txBox="1"/>
          <p:nvPr/>
        </p:nvSpPr>
        <p:spPr>
          <a:xfrm>
            <a:off x="1929980" y="3340927"/>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2</a:t>
            </a:r>
          </a:p>
        </p:txBody>
      </p:sp>
      <p:sp>
        <p:nvSpPr>
          <p:cNvPr id="30" name="ZoneTexte 29">
            <a:extLst>
              <a:ext uri="{FF2B5EF4-FFF2-40B4-BE49-F238E27FC236}">
                <a16:creationId xmlns:a16="http://schemas.microsoft.com/office/drawing/2014/main" id="{CD475523-AE02-4626-85C2-63D7D9F8E814}"/>
              </a:ext>
            </a:extLst>
          </p:cNvPr>
          <p:cNvSpPr txBox="1"/>
          <p:nvPr/>
        </p:nvSpPr>
        <p:spPr>
          <a:xfrm>
            <a:off x="3320297" y="4036422"/>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3</a:t>
            </a:r>
          </a:p>
        </p:txBody>
      </p:sp>
      <p:sp>
        <p:nvSpPr>
          <p:cNvPr id="31" name="ZoneTexte 30">
            <a:extLst>
              <a:ext uri="{FF2B5EF4-FFF2-40B4-BE49-F238E27FC236}">
                <a16:creationId xmlns:a16="http://schemas.microsoft.com/office/drawing/2014/main" id="{1C636580-7ED6-4CF1-9C0C-34C91B359CF4}"/>
              </a:ext>
            </a:extLst>
          </p:cNvPr>
          <p:cNvSpPr txBox="1"/>
          <p:nvPr/>
        </p:nvSpPr>
        <p:spPr>
          <a:xfrm>
            <a:off x="5161003" y="4028032"/>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4</a:t>
            </a:r>
          </a:p>
        </p:txBody>
      </p:sp>
      <p:sp>
        <p:nvSpPr>
          <p:cNvPr id="32" name="ZoneTexte 31">
            <a:extLst>
              <a:ext uri="{FF2B5EF4-FFF2-40B4-BE49-F238E27FC236}">
                <a16:creationId xmlns:a16="http://schemas.microsoft.com/office/drawing/2014/main" id="{7F829095-49DE-42E3-A316-4CC68E731F12}"/>
              </a:ext>
            </a:extLst>
          </p:cNvPr>
          <p:cNvSpPr txBox="1"/>
          <p:nvPr/>
        </p:nvSpPr>
        <p:spPr>
          <a:xfrm>
            <a:off x="6045971" y="5640767"/>
            <a:ext cx="279643"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5</a:t>
            </a:r>
          </a:p>
        </p:txBody>
      </p:sp>
      <p:sp>
        <p:nvSpPr>
          <p:cNvPr id="33" name="ZoneTexte 32">
            <a:extLst>
              <a:ext uri="{FF2B5EF4-FFF2-40B4-BE49-F238E27FC236}">
                <a16:creationId xmlns:a16="http://schemas.microsoft.com/office/drawing/2014/main" id="{773884F3-EDDE-4A7B-9975-981465DAD5F7}"/>
              </a:ext>
            </a:extLst>
          </p:cNvPr>
          <p:cNvSpPr txBox="1"/>
          <p:nvPr/>
        </p:nvSpPr>
        <p:spPr>
          <a:xfrm>
            <a:off x="2829248" y="1276800"/>
            <a:ext cx="435164" cy="30777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chemeClr val="accent1">
                    <a:lumMod val="75000"/>
                  </a:schemeClr>
                </a:solidFill>
              </a:rPr>
              <a:t>2b</a:t>
            </a:r>
          </a:p>
        </p:txBody>
      </p:sp>
      <p:sp>
        <p:nvSpPr>
          <p:cNvPr id="34" name="ZoneTexte 33">
            <a:extLst>
              <a:ext uri="{FF2B5EF4-FFF2-40B4-BE49-F238E27FC236}">
                <a16:creationId xmlns:a16="http://schemas.microsoft.com/office/drawing/2014/main" id="{8B3BFA4D-F62C-4834-B211-B6FB66A29745}"/>
              </a:ext>
            </a:extLst>
          </p:cNvPr>
          <p:cNvSpPr txBox="1"/>
          <p:nvPr/>
        </p:nvSpPr>
        <p:spPr>
          <a:xfrm>
            <a:off x="48677" y="2701981"/>
            <a:ext cx="1666575" cy="900246"/>
          </a:xfrm>
          <a:prstGeom prst="rect">
            <a:avLst/>
          </a:prstGeom>
          <a:noFill/>
        </p:spPr>
        <p:txBody>
          <a:bodyPr wrap="square" rtlCol="0">
            <a:spAutoFit/>
          </a:bodyPr>
          <a:lstStyle/>
          <a:p>
            <a:pPr marL="228600" indent="-228600">
              <a:buFont typeface="+mj-lt"/>
              <a:buAutoNum type="arabicPeriod"/>
            </a:pPr>
            <a:r>
              <a:rPr lang="fr-FR" sz="1050" i="1" dirty="0">
                <a:solidFill>
                  <a:schemeClr val="bg2"/>
                </a:solidFill>
              </a:rPr>
              <a:t>Données source, extraites avec une requête ou bien en connexion directe à votre SI</a:t>
            </a:r>
          </a:p>
        </p:txBody>
      </p:sp>
      <p:pic>
        <p:nvPicPr>
          <p:cNvPr id="35" name="Image 34">
            <a:extLst>
              <a:ext uri="{FF2B5EF4-FFF2-40B4-BE49-F238E27FC236}">
                <a16:creationId xmlns:a16="http://schemas.microsoft.com/office/drawing/2014/main" id="{11285EDF-288B-4C5A-A254-D1C5B7B61ABB}"/>
              </a:ext>
            </a:extLst>
          </p:cNvPr>
          <p:cNvPicPr>
            <a:picLocks noChangeAspect="1"/>
          </p:cNvPicPr>
          <p:nvPr/>
        </p:nvPicPr>
        <p:blipFill rotWithShape="1">
          <a:blip r:embed="rId7"/>
          <a:srcRect t="4531"/>
          <a:stretch/>
        </p:blipFill>
        <p:spPr>
          <a:xfrm>
            <a:off x="1029704" y="4181921"/>
            <a:ext cx="785744" cy="554268"/>
          </a:xfrm>
          <a:prstGeom prst="rect">
            <a:avLst/>
          </a:prstGeom>
          <a:ln>
            <a:solidFill>
              <a:schemeClr val="bg2"/>
            </a:solidFill>
          </a:ln>
        </p:spPr>
      </p:pic>
      <p:pic>
        <p:nvPicPr>
          <p:cNvPr id="36" name="Image 35">
            <a:extLst>
              <a:ext uri="{FF2B5EF4-FFF2-40B4-BE49-F238E27FC236}">
                <a16:creationId xmlns:a16="http://schemas.microsoft.com/office/drawing/2014/main" id="{1D0FC279-AFAE-425B-A5FF-E788C5B76096}"/>
              </a:ext>
            </a:extLst>
          </p:cNvPr>
          <p:cNvPicPr>
            <a:picLocks noChangeAspect="1"/>
          </p:cNvPicPr>
          <p:nvPr/>
        </p:nvPicPr>
        <p:blipFill>
          <a:blip r:embed="rId8"/>
          <a:stretch>
            <a:fillRect/>
          </a:stretch>
        </p:blipFill>
        <p:spPr>
          <a:xfrm>
            <a:off x="1234420" y="4456806"/>
            <a:ext cx="822060" cy="404064"/>
          </a:xfrm>
          <a:prstGeom prst="rect">
            <a:avLst/>
          </a:prstGeom>
          <a:ln>
            <a:solidFill>
              <a:schemeClr val="bg2"/>
            </a:solidFill>
          </a:ln>
        </p:spPr>
      </p:pic>
      <p:sp>
        <p:nvSpPr>
          <p:cNvPr id="38" name="Forme libre : forme 37">
            <a:extLst>
              <a:ext uri="{FF2B5EF4-FFF2-40B4-BE49-F238E27FC236}">
                <a16:creationId xmlns:a16="http://schemas.microsoft.com/office/drawing/2014/main" id="{94469B2E-75FB-44BF-921B-1D0D41A9E556}"/>
              </a:ext>
            </a:extLst>
          </p:cNvPr>
          <p:cNvSpPr/>
          <p:nvPr/>
        </p:nvSpPr>
        <p:spPr bwMode="auto">
          <a:xfrm rot="18053232">
            <a:off x="1208122" y="3796815"/>
            <a:ext cx="847205" cy="346954"/>
          </a:xfrm>
          <a:custGeom>
            <a:avLst/>
            <a:gdLst>
              <a:gd name="connsiteX0" fmla="*/ 0 w 2171700"/>
              <a:gd name="connsiteY0" fmla="*/ 714265 h 714265"/>
              <a:gd name="connsiteX1" fmla="*/ 447675 w 2171700"/>
              <a:gd name="connsiteY1" fmla="*/ 123715 h 714265"/>
              <a:gd name="connsiteX2" fmla="*/ 1009650 w 2171700"/>
              <a:gd name="connsiteY2" fmla="*/ 18940 h 714265"/>
              <a:gd name="connsiteX3" fmla="*/ 2171700 w 2171700"/>
              <a:gd name="connsiteY3" fmla="*/ 390415 h 714265"/>
            </a:gdLst>
            <a:ahLst/>
            <a:cxnLst>
              <a:cxn ang="0">
                <a:pos x="connsiteX0" y="connsiteY0"/>
              </a:cxn>
              <a:cxn ang="0">
                <a:pos x="connsiteX1" y="connsiteY1"/>
              </a:cxn>
              <a:cxn ang="0">
                <a:pos x="connsiteX2" y="connsiteY2"/>
              </a:cxn>
              <a:cxn ang="0">
                <a:pos x="connsiteX3" y="connsiteY3"/>
              </a:cxn>
            </a:cxnLst>
            <a:rect l="l" t="t" r="r" b="b"/>
            <a:pathLst>
              <a:path w="2171700" h="714265">
                <a:moveTo>
                  <a:pt x="0" y="714265"/>
                </a:moveTo>
                <a:cubicBezTo>
                  <a:pt x="139700" y="476933"/>
                  <a:pt x="279400" y="239602"/>
                  <a:pt x="447675" y="123715"/>
                </a:cubicBezTo>
                <a:cubicBezTo>
                  <a:pt x="615950" y="7828"/>
                  <a:pt x="722312" y="-25510"/>
                  <a:pt x="1009650" y="18940"/>
                </a:cubicBezTo>
                <a:cubicBezTo>
                  <a:pt x="1296988" y="63390"/>
                  <a:pt x="1981200" y="323740"/>
                  <a:pt x="2171700" y="390415"/>
                </a:cubicBezTo>
              </a:path>
            </a:pathLst>
          </a:custGeom>
          <a:ln>
            <a:headEnd type="none" w="med" len="med"/>
            <a:tailEnd type="stealth" w="lg"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fr-FR" sz="1600">
              <a:solidFill>
                <a:schemeClr val="accent1"/>
              </a:solidFill>
              <a:latin typeface="Arial" charset="0"/>
            </a:endParaRPr>
          </a:p>
        </p:txBody>
      </p:sp>
      <p:sp>
        <p:nvSpPr>
          <p:cNvPr id="39" name="ZoneTexte 38">
            <a:extLst>
              <a:ext uri="{FF2B5EF4-FFF2-40B4-BE49-F238E27FC236}">
                <a16:creationId xmlns:a16="http://schemas.microsoft.com/office/drawing/2014/main" id="{C2208FA4-9552-432B-B5FE-400D812BBB0E}"/>
              </a:ext>
            </a:extLst>
          </p:cNvPr>
          <p:cNvSpPr txBox="1"/>
          <p:nvPr/>
        </p:nvSpPr>
        <p:spPr>
          <a:xfrm>
            <a:off x="161958" y="4994989"/>
            <a:ext cx="2600081" cy="1061829"/>
          </a:xfrm>
          <a:prstGeom prst="rect">
            <a:avLst/>
          </a:prstGeom>
          <a:noFill/>
        </p:spPr>
        <p:txBody>
          <a:bodyPr wrap="square" rtlCol="0">
            <a:spAutoFit/>
          </a:bodyPr>
          <a:lstStyle/>
          <a:p>
            <a:pPr marL="228600" indent="-228600">
              <a:buFont typeface="+mj-lt"/>
              <a:buAutoNum type="arabicPeriod" startAt="2"/>
            </a:pPr>
            <a:r>
              <a:rPr lang="fr-FR" sz="1050" i="1" dirty="0">
                <a:solidFill>
                  <a:schemeClr val="bg2"/>
                </a:solidFill>
              </a:rPr>
              <a:t>Le fichier de suivi attribue un certain nombre d’attributs utiles à chaque enregistrement des données brutes (e.g. segment de marché, coût de prod..) en les croisant avec des tables de configuration</a:t>
            </a:r>
          </a:p>
        </p:txBody>
      </p:sp>
      <p:sp>
        <p:nvSpPr>
          <p:cNvPr id="40" name="ZoneTexte 39">
            <a:extLst>
              <a:ext uri="{FF2B5EF4-FFF2-40B4-BE49-F238E27FC236}">
                <a16:creationId xmlns:a16="http://schemas.microsoft.com/office/drawing/2014/main" id="{43D2E9A1-58E6-4BA2-9288-F4823AA0A6F6}"/>
              </a:ext>
            </a:extLst>
          </p:cNvPr>
          <p:cNvSpPr txBox="1"/>
          <p:nvPr/>
        </p:nvSpPr>
        <p:spPr>
          <a:xfrm>
            <a:off x="3146686" y="2203454"/>
            <a:ext cx="1407272" cy="577081"/>
          </a:xfrm>
          <a:prstGeom prst="rect">
            <a:avLst/>
          </a:prstGeom>
          <a:noFill/>
        </p:spPr>
        <p:txBody>
          <a:bodyPr wrap="square" rtlCol="0">
            <a:spAutoFit/>
          </a:bodyPr>
          <a:lstStyle/>
          <a:p>
            <a:r>
              <a:rPr lang="fr-FR" sz="1050" i="1" dirty="0">
                <a:solidFill>
                  <a:schemeClr val="bg2"/>
                </a:solidFill>
              </a:rPr>
              <a:t>2b. Outils d’analyse « fin » des données brutes</a:t>
            </a:r>
          </a:p>
        </p:txBody>
      </p:sp>
      <p:sp>
        <p:nvSpPr>
          <p:cNvPr id="41" name="ZoneTexte 40">
            <a:extLst>
              <a:ext uri="{FF2B5EF4-FFF2-40B4-BE49-F238E27FC236}">
                <a16:creationId xmlns:a16="http://schemas.microsoft.com/office/drawing/2014/main" id="{F8F236E0-6061-4ECB-9A83-DCD0E9B8D7DD}"/>
              </a:ext>
            </a:extLst>
          </p:cNvPr>
          <p:cNvSpPr txBox="1"/>
          <p:nvPr/>
        </p:nvSpPr>
        <p:spPr>
          <a:xfrm>
            <a:off x="2899127" y="4716289"/>
            <a:ext cx="1680007" cy="900246"/>
          </a:xfrm>
          <a:prstGeom prst="rect">
            <a:avLst/>
          </a:prstGeom>
          <a:noFill/>
        </p:spPr>
        <p:txBody>
          <a:bodyPr wrap="square" rtlCol="0">
            <a:spAutoFit/>
          </a:bodyPr>
          <a:lstStyle/>
          <a:p>
            <a:pPr marL="228600" indent="-228600">
              <a:buFont typeface="+mj-lt"/>
              <a:buAutoNum type="arabicPeriod" startAt="3"/>
            </a:pPr>
            <a:r>
              <a:rPr lang="fr-FR" sz="1050" i="1" dirty="0">
                <a:solidFill>
                  <a:schemeClr val="bg2"/>
                </a:solidFill>
              </a:rPr>
              <a:t>On déduit du fichier de suivi un rapport de synthèse que l’on va consolider au fil du temps. </a:t>
            </a:r>
          </a:p>
        </p:txBody>
      </p:sp>
      <p:sp>
        <p:nvSpPr>
          <p:cNvPr id="5" name="Parenthèse ouvrante 4">
            <a:extLst>
              <a:ext uri="{FF2B5EF4-FFF2-40B4-BE49-F238E27FC236}">
                <a16:creationId xmlns:a16="http://schemas.microsoft.com/office/drawing/2014/main" id="{8186C387-4E70-4CED-859D-E5BAE35DBAC9}"/>
              </a:ext>
            </a:extLst>
          </p:cNvPr>
          <p:cNvSpPr/>
          <p:nvPr/>
        </p:nvSpPr>
        <p:spPr bwMode="auto">
          <a:xfrm>
            <a:off x="91034" y="1120067"/>
            <a:ext cx="227965" cy="5138120"/>
          </a:xfrm>
          <a:prstGeom prst="leftBracket">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accent1"/>
              </a:solidFill>
              <a:effectLst/>
              <a:latin typeface="Arial" charset="0"/>
            </a:endParaRPr>
          </a:p>
        </p:txBody>
      </p:sp>
      <p:sp>
        <p:nvSpPr>
          <p:cNvPr id="42" name="Parenthèse ouvrante 41">
            <a:extLst>
              <a:ext uri="{FF2B5EF4-FFF2-40B4-BE49-F238E27FC236}">
                <a16:creationId xmlns:a16="http://schemas.microsoft.com/office/drawing/2014/main" id="{560ADD71-C1FD-49EF-99FE-BDD75A79E527}"/>
              </a:ext>
            </a:extLst>
          </p:cNvPr>
          <p:cNvSpPr/>
          <p:nvPr/>
        </p:nvSpPr>
        <p:spPr bwMode="auto">
          <a:xfrm rot="10800000">
            <a:off x="4436233" y="1170657"/>
            <a:ext cx="227965" cy="5138120"/>
          </a:xfrm>
          <a:prstGeom prst="leftBracket">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accent1"/>
              </a:solidFill>
              <a:effectLst/>
              <a:latin typeface="Arial" charset="0"/>
            </a:endParaRPr>
          </a:p>
        </p:txBody>
      </p:sp>
      <p:sp>
        <p:nvSpPr>
          <p:cNvPr id="44" name="ZoneTexte 43">
            <a:extLst>
              <a:ext uri="{FF2B5EF4-FFF2-40B4-BE49-F238E27FC236}">
                <a16:creationId xmlns:a16="http://schemas.microsoft.com/office/drawing/2014/main" id="{F4C94EF6-AD9A-42D8-8562-5329837BE123}"/>
              </a:ext>
            </a:extLst>
          </p:cNvPr>
          <p:cNvSpPr txBox="1"/>
          <p:nvPr/>
        </p:nvSpPr>
        <p:spPr>
          <a:xfrm>
            <a:off x="5096924" y="3040301"/>
            <a:ext cx="3330969" cy="738664"/>
          </a:xfrm>
          <a:prstGeom prst="rect">
            <a:avLst/>
          </a:prstGeom>
          <a:noFill/>
        </p:spPr>
        <p:txBody>
          <a:bodyPr wrap="square" rtlCol="0">
            <a:spAutoFit/>
          </a:bodyPr>
          <a:lstStyle/>
          <a:p>
            <a:pPr marL="228600" indent="-228600">
              <a:buFont typeface="+mj-lt"/>
              <a:buAutoNum type="arabicPeriod" startAt="4"/>
            </a:pPr>
            <a:r>
              <a:rPr lang="fr-FR" sz="1050" i="1" dirty="0">
                <a:solidFill>
                  <a:schemeClr val="bg2"/>
                </a:solidFill>
              </a:rPr>
              <a:t>Le fichier de synthèse va associer plusieurs sources de données déjà retraitées et les mettre en relation pour en tirer des indicateurs composites</a:t>
            </a:r>
          </a:p>
        </p:txBody>
      </p:sp>
      <p:sp>
        <p:nvSpPr>
          <p:cNvPr id="45" name="ZoneTexte 44">
            <a:extLst>
              <a:ext uri="{FF2B5EF4-FFF2-40B4-BE49-F238E27FC236}">
                <a16:creationId xmlns:a16="http://schemas.microsoft.com/office/drawing/2014/main" id="{7C877AC3-AC97-4652-9EF1-FA748E0DD64C}"/>
              </a:ext>
            </a:extLst>
          </p:cNvPr>
          <p:cNvSpPr txBox="1"/>
          <p:nvPr/>
        </p:nvSpPr>
        <p:spPr>
          <a:xfrm>
            <a:off x="7043950" y="3923424"/>
            <a:ext cx="1965992" cy="900246"/>
          </a:xfrm>
          <a:prstGeom prst="rect">
            <a:avLst/>
          </a:prstGeom>
          <a:noFill/>
        </p:spPr>
        <p:txBody>
          <a:bodyPr wrap="square" rtlCol="0">
            <a:spAutoFit/>
          </a:bodyPr>
          <a:lstStyle/>
          <a:p>
            <a:pPr marL="228600" indent="-228600">
              <a:buFont typeface="+mj-lt"/>
              <a:buAutoNum type="arabicPeriod" startAt="5"/>
            </a:pPr>
            <a:r>
              <a:rPr lang="fr-FR" sz="1050" i="1" dirty="0">
                <a:solidFill>
                  <a:schemeClr val="bg2"/>
                </a:solidFill>
              </a:rPr>
              <a:t>Tableau de bord permettant l’analyse sur de longues périodes et la prise de décisions informées.</a:t>
            </a:r>
          </a:p>
        </p:txBody>
      </p:sp>
      <p:cxnSp>
        <p:nvCxnSpPr>
          <p:cNvPr id="47" name="Connecteur droit avec flèche 46">
            <a:extLst>
              <a:ext uri="{FF2B5EF4-FFF2-40B4-BE49-F238E27FC236}">
                <a16:creationId xmlns:a16="http://schemas.microsoft.com/office/drawing/2014/main" id="{6EB242D0-9B72-4926-A1D0-FEFA89986C58}"/>
              </a:ext>
            </a:extLst>
          </p:cNvPr>
          <p:cNvCxnSpPr>
            <a:cxnSpLocks/>
          </p:cNvCxnSpPr>
          <p:nvPr/>
        </p:nvCxnSpPr>
        <p:spPr bwMode="auto">
          <a:xfrm flipV="1">
            <a:off x="2841003" y="2256580"/>
            <a:ext cx="229457" cy="502489"/>
          </a:xfrm>
          <a:prstGeom prst="straightConnector1">
            <a:avLst/>
          </a:prstGeom>
          <a:ln>
            <a:solidFill>
              <a:schemeClr val="accent1"/>
            </a:solidFill>
            <a:prstDash val="sysDash"/>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48" name="ZoneTexte 47">
            <a:extLst>
              <a:ext uri="{FF2B5EF4-FFF2-40B4-BE49-F238E27FC236}">
                <a16:creationId xmlns:a16="http://schemas.microsoft.com/office/drawing/2014/main" id="{B5E41333-1F33-430C-9AD5-D54D4ECFA314}"/>
              </a:ext>
            </a:extLst>
          </p:cNvPr>
          <p:cNvSpPr txBox="1"/>
          <p:nvPr/>
        </p:nvSpPr>
        <p:spPr>
          <a:xfrm>
            <a:off x="4357233" y="5405190"/>
            <a:ext cx="1081637" cy="759128"/>
          </a:xfrm>
          <a:prstGeom prst="rect">
            <a:avLst/>
          </a:prstGeom>
          <a:solidFill>
            <a:schemeClr val="bg1"/>
          </a:solidFill>
          <a:ln>
            <a:solidFill>
              <a:schemeClr val="bg2"/>
            </a:solidFill>
          </a:ln>
        </p:spPr>
        <p:txBody>
          <a:bodyPr wrap="square" rtlCol="0">
            <a:spAutoFit/>
          </a:bodyPr>
          <a:lstStyle/>
          <a:p>
            <a:r>
              <a:rPr lang="fr-FR" sz="1050" i="1" dirty="0">
                <a:solidFill>
                  <a:schemeClr val="bg2"/>
                </a:solidFill>
              </a:rPr>
              <a:t> x </a:t>
            </a:r>
            <a:r>
              <a:rPr lang="fr-FR" sz="1400" i="1" dirty="0">
                <a:solidFill>
                  <a:schemeClr val="bg2"/>
                </a:solidFill>
              </a:rPr>
              <a:t>N sources de données</a:t>
            </a:r>
          </a:p>
        </p:txBody>
      </p:sp>
      <p:sp>
        <p:nvSpPr>
          <p:cNvPr id="3" name="Espace réservé du numéro de diapositive 2">
            <a:extLst>
              <a:ext uri="{FF2B5EF4-FFF2-40B4-BE49-F238E27FC236}">
                <a16:creationId xmlns:a16="http://schemas.microsoft.com/office/drawing/2014/main" id="{E6D7D8D5-7293-4E1B-B203-399CD8548DD0}"/>
              </a:ext>
            </a:extLst>
          </p:cNvPr>
          <p:cNvSpPr>
            <a:spLocks noGrp="1"/>
          </p:cNvSpPr>
          <p:nvPr>
            <p:ph type="sldNum" sz="quarter" idx="10"/>
          </p:nvPr>
        </p:nvSpPr>
        <p:spPr/>
        <p:txBody>
          <a:bodyPr/>
          <a:lstStyle/>
          <a:p>
            <a:fld id="{4C9B5CC4-7BA5-463B-801E-7CB76E532550}" type="slidenum">
              <a:rPr lang="fr-FR" smtClean="0"/>
              <a:t>6</a:t>
            </a:fld>
            <a:endParaRPr lang="fr-FR"/>
          </a:p>
        </p:txBody>
      </p:sp>
    </p:spTree>
    <p:extLst>
      <p:ext uri="{BB962C8B-B14F-4D97-AF65-F5344CB8AC3E}">
        <p14:creationId xmlns:p14="http://schemas.microsoft.com/office/powerpoint/2010/main" val="24935174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D94EC6-72C3-488A-9357-048DCD13D409}"/>
              </a:ext>
            </a:extLst>
          </p:cNvPr>
          <p:cNvSpPr>
            <a:spLocks noGrp="1"/>
          </p:cNvSpPr>
          <p:nvPr>
            <p:ph type="body" sz="quarter" idx="11"/>
          </p:nvPr>
        </p:nvSpPr>
        <p:spPr/>
        <p:txBody>
          <a:bodyPr/>
          <a:lstStyle/>
          <a:p>
            <a:r>
              <a:rPr lang="fr-FR" dirty="0"/>
              <a:t>Arborescence de fichiers conseillée</a:t>
            </a:r>
          </a:p>
        </p:txBody>
      </p:sp>
      <p:pic>
        <p:nvPicPr>
          <p:cNvPr id="5" name="Image 4">
            <a:extLst>
              <a:ext uri="{FF2B5EF4-FFF2-40B4-BE49-F238E27FC236}">
                <a16:creationId xmlns:a16="http://schemas.microsoft.com/office/drawing/2014/main" id="{6A54B868-D035-40BC-B910-E66028AF9102}"/>
              </a:ext>
            </a:extLst>
          </p:cNvPr>
          <p:cNvPicPr>
            <a:picLocks noChangeAspect="1"/>
          </p:cNvPicPr>
          <p:nvPr/>
        </p:nvPicPr>
        <p:blipFill>
          <a:blip r:embed="rId2"/>
          <a:stretch>
            <a:fillRect/>
          </a:stretch>
        </p:blipFill>
        <p:spPr>
          <a:xfrm>
            <a:off x="229753" y="1754010"/>
            <a:ext cx="3895061" cy="2464222"/>
          </a:xfrm>
          <a:prstGeom prst="rect">
            <a:avLst/>
          </a:prstGeom>
          <a:ln>
            <a:solidFill>
              <a:schemeClr val="tx1"/>
            </a:solidFill>
          </a:ln>
        </p:spPr>
      </p:pic>
      <p:sp>
        <p:nvSpPr>
          <p:cNvPr id="6" name="ZoneTexte 5">
            <a:extLst>
              <a:ext uri="{FF2B5EF4-FFF2-40B4-BE49-F238E27FC236}">
                <a16:creationId xmlns:a16="http://schemas.microsoft.com/office/drawing/2014/main" id="{D1F6BE1F-ED5B-460F-8AF1-9C75FD31FB5F}"/>
              </a:ext>
            </a:extLst>
          </p:cNvPr>
          <p:cNvSpPr txBox="1"/>
          <p:nvPr/>
        </p:nvSpPr>
        <p:spPr>
          <a:xfrm>
            <a:off x="4639112" y="1234799"/>
            <a:ext cx="4068661" cy="2408352"/>
          </a:xfrm>
          <a:prstGeom prst="rect">
            <a:avLst/>
          </a:prstGeom>
          <a:noFill/>
          <a:ln>
            <a:solidFill>
              <a:schemeClr val="bg2"/>
            </a:solidFill>
          </a:ln>
        </p:spPr>
        <p:txBody>
          <a:bodyPr wrap="square" rtlCol="0">
            <a:spAutoFit/>
          </a:bodyPr>
          <a:lstStyle/>
          <a:p>
            <a:r>
              <a:rPr lang="fr-FR" sz="1400" dirty="0"/>
              <a:t>1 ) Regroupez dans un seul dossier l’ensemble des tables de configuration qui vont être utilisées dans les suivis que vous souhaitez mettre en place. Par ex : </a:t>
            </a:r>
          </a:p>
          <a:p>
            <a:endParaRPr lang="fr-FR" sz="1050" i="1" dirty="0"/>
          </a:p>
          <a:p>
            <a:r>
              <a:rPr lang="fr-FR" sz="1050" i="1" dirty="0"/>
              <a:t>Affectation de vos clients par segment de marché</a:t>
            </a:r>
          </a:p>
          <a:p>
            <a:r>
              <a:rPr lang="fr-FR" sz="1050" i="1" dirty="0"/>
              <a:t>Affectation de vos personnels par service</a:t>
            </a:r>
          </a:p>
          <a:p>
            <a:r>
              <a:rPr lang="fr-FR" sz="1050" i="1" dirty="0"/>
              <a:t>Jours de fermeture de votre entreprise</a:t>
            </a:r>
          </a:p>
          <a:p>
            <a:endParaRPr lang="fr-FR" sz="1050" i="1" dirty="0"/>
          </a:p>
          <a:p>
            <a:r>
              <a:rPr lang="fr-FR" sz="1400" dirty="0"/>
              <a:t>Utiliser toujours les même tables permettra de </a:t>
            </a:r>
            <a:r>
              <a:rPr lang="fr-FR" sz="1400" u="sng" dirty="0">
                <a:solidFill>
                  <a:schemeClr val="accent1"/>
                </a:solidFill>
              </a:rPr>
              <a:t>propager toute modification dans l’ensemble de vos fichiers de suivi</a:t>
            </a:r>
            <a:r>
              <a:rPr lang="fr-FR" sz="1400" dirty="0"/>
              <a:t>.</a:t>
            </a:r>
          </a:p>
        </p:txBody>
      </p:sp>
      <p:cxnSp>
        <p:nvCxnSpPr>
          <p:cNvPr id="7" name="Connecteur droit avec flèche 6">
            <a:extLst>
              <a:ext uri="{FF2B5EF4-FFF2-40B4-BE49-F238E27FC236}">
                <a16:creationId xmlns:a16="http://schemas.microsoft.com/office/drawing/2014/main" id="{A7EEB5D9-9FF5-4EC0-9C44-FC61F0876ABE}"/>
              </a:ext>
            </a:extLst>
          </p:cNvPr>
          <p:cNvCxnSpPr/>
          <p:nvPr/>
        </p:nvCxnSpPr>
        <p:spPr bwMode="auto">
          <a:xfrm flipH="1">
            <a:off x="3397541" y="1677798"/>
            <a:ext cx="1241571" cy="327171"/>
          </a:xfrm>
          <a:prstGeom prst="straightConnector1">
            <a:avLst/>
          </a:prstGeom>
          <a:solidFill>
            <a:schemeClr val="accent1"/>
          </a:solidFill>
          <a:ln w="9525" cap="flat" cmpd="sng" algn="ctr">
            <a:solidFill>
              <a:schemeClr val="accent1"/>
            </a:solidFill>
            <a:prstDash val="solid"/>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ZoneTexte 12">
            <a:extLst>
              <a:ext uri="{FF2B5EF4-FFF2-40B4-BE49-F238E27FC236}">
                <a16:creationId xmlns:a16="http://schemas.microsoft.com/office/drawing/2014/main" id="{1EF5CE51-C589-416F-B94F-412C22A72685}"/>
              </a:ext>
            </a:extLst>
          </p:cNvPr>
          <p:cNvSpPr txBox="1"/>
          <p:nvPr/>
        </p:nvSpPr>
        <p:spPr>
          <a:xfrm>
            <a:off x="4639112" y="3758127"/>
            <a:ext cx="4068661" cy="2031325"/>
          </a:xfrm>
          <a:prstGeom prst="rect">
            <a:avLst/>
          </a:prstGeom>
          <a:noFill/>
          <a:ln>
            <a:solidFill>
              <a:schemeClr val="bg2"/>
            </a:solidFill>
          </a:ln>
        </p:spPr>
        <p:txBody>
          <a:bodyPr wrap="square" rtlCol="0">
            <a:spAutoFit/>
          </a:bodyPr>
          <a:lstStyle/>
          <a:p>
            <a:r>
              <a:rPr lang="fr-FR" sz="1400" dirty="0"/>
              <a:t>2) Regroupez les données brutes sur lesquelles vous allez travailler à un même endroit, organisé avec des sous-fichiers par année, par de type de données…</a:t>
            </a:r>
          </a:p>
          <a:p>
            <a:r>
              <a:rPr lang="fr-FR" sz="1400" dirty="0"/>
              <a:t>But : pouvoir retrouver facilement un jeu de données</a:t>
            </a:r>
          </a:p>
          <a:p>
            <a:r>
              <a:rPr lang="fr-FR" sz="1400" u="sng" dirty="0">
                <a:solidFill>
                  <a:schemeClr val="accent1"/>
                </a:solidFill>
              </a:rPr>
              <a:t>Cherchez à automatiser les extractions (requêtes) dont vous avez régulièrement besoin </a:t>
            </a:r>
            <a:r>
              <a:rPr lang="fr-FR" sz="1400" dirty="0"/>
              <a:t>en travaillant avec vos gestionnaires de SI.</a:t>
            </a:r>
          </a:p>
        </p:txBody>
      </p:sp>
      <p:cxnSp>
        <p:nvCxnSpPr>
          <p:cNvPr id="14" name="Connecteur droit avec flèche 13">
            <a:extLst>
              <a:ext uri="{FF2B5EF4-FFF2-40B4-BE49-F238E27FC236}">
                <a16:creationId xmlns:a16="http://schemas.microsoft.com/office/drawing/2014/main" id="{64965421-6EFC-44BF-8042-34CE3C0E7ABF}"/>
              </a:ext>
            </a:extLst>
          </p:cNvPr>
          <p:cNvCxnSpPr/>
          <p:nvPr/>
        </p:nvCxnSpPr>
        <p:spPr bwMode="auto">
          <a:xfrm flipH="1" flipV="1">
            <a:off x="3397541" y="2340703"/>
            <a:ext cx="1241571" cy="1526622"/>
          </a:xfrm>
          <a:prstGeom prst="straightConnector1">
            <a:avLst/>
          </a:prstGeom>
          <a:solidFill>
            <a:schemeClr val="accent1"/>
          </a:solidFill>
          <a:ln w="9525" cap="flat" cmpd="sng" algn="ctr">
            <a:solidFill>
              <a:schemeClr val="accent1"/>
            </a:solidFill>
            <a:prstDash val="solid"/>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 coins arrondis 7">
            <a:extLst>
              <a:ext uri="{FF2B5EF4-FFF2-40B4-BE49-F238E27FC236}">
                <a16:creationId xmlns:a16="http://schemas.microsoft.com/office/drawing/2014/main" id="{C450A774-0F11-4D73-820D-1259E8E24FE0}"/>
              </a:ext>
            </a:extLst>
          </p:cNvPr>
          <p:cNvSpPr/>
          <p:nvPr/>
        </p:nvSpPr>
        <p:spPr bwMode="auto">
          <a:xfrm>
            <a:off x="229753" y="1754010"/>
            <a:ext cx="3895061" cy="720741"/>
          </a:xfrm>
          <a:prstGeom prst="round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accent1"/>
              </a:solidFill>
              <a:effectLst/>
              <a:latin typeface="Arial" charset="0"/>
            </a:endParaRPr>
          </a:p>
        </p:txBody>
      </p:sp>
      <p:sp>
        <p:nvSpPr>
          <p:cNvPr id="3" name="Espace réservé du numéro de diapositive 2">
            <a:extLst>
              <a:ext uri="{FF2B5EF4-FFF2-40B4-BE49-F238E27FC236}">
                <a16:creationId xmlns:a16="http://schemas.microsoft.com/office/drawing/2014/main" id="{02E37C9E-CCC8-40FD-9B03-4195126D6C6C}"/>
              </a:ext>
            </a:extLst>
          </p:cNvPr>
          <p:cNvSpPr>
            <a:spLocks noGrp="1"/>
          </p:cNvSpPr>
          <p:nvPr>
            <p:ph type="sldNum" sz="quarter" idx="10"/>
          </p:nvPr>
        </p:nvSpPr>
        <p:spPr/>
        <p:txBody>
          <a:bodyPr/>
          <a:lstStyle/>
          <a:p>
            <a:fld id="{4C9B5CC4-7BA5-463B-801E-7CB76E532550}" type="slidenum">
              <a:rPr lang="fr-FR" smtClean="0"/>
              <a:t>7</a:t>
            </a:fld>
            <a:endParaRPr lang="fr-FR"/>
          </a:p>
        </p:txBody>
      </p:sp>
    </p:spTree>
    <p:extLst>
      <p:ext uri="{BB962C8B-B14F-4D97-AF65-F5344CB8AC3E}">
        <p14:creationId xmlns:p14="http://schemas.microsoft.com/office/powerpoint/2010/main" val="4603360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D145471-78E5-46E4-A833-2F1C93F4694E}"/>
              </a:ext>
            </a:extLst>
          </p:cNvPr>
          <p:cNvPicPr>
            <a:picLocks noChangeAspect="1"/>
          </p:cNvPicPr>
          <p:nvPr/>
        </p:nvPicPr>
        <p:blipFill>
          <a:blip r:embed="rId2"/>
          <a:stretch>
            <a:fillRect/>
          </a:stretch>
        </p:blipFill>
        <p:spPr>
          <a:xfrm>
            <a:off x="229753" y="1754010"/>
            <a:ext cx="3895061" cy="2464222"/>
          </a:xfrm>
          <a:prstGeom prst="rect">
            <a:avLst/>
          </a:prstGeom>
          <a:ln>
            <a:solidFill>
              <a:schemeClr val="tx1"/>
            </a:solidFill>
          </a:ln>
        </p:spPr>
      </p:pic>
      <p:sp>
        <p:nvSpPr>
          <p:cNvPr id="2" name="Espace réservé du texte 1">
            <a:extLst>
              <a:ext uri="{FF2B5EF4-FFF2-40B4-BE49-F238E27FC236}">
                <a16:creationId xmlns:a16="http://schemas.microsoft.com/office/drawing/2014/main" id="{E9D94EC6-72C3-488A-9357-048DCD13D409}"/>
              </a:ext>
            </a:extLst>
          </p:cNvPr>
          <p:cNvSpPr>
            <a:spLocks noGrp="1"/>
          </p:cNvSpPr>
          <p:nvPr>
            <p:ph type="body" sz="quarter" idx="11"/>
          </p:nvPr>
        </p:nvSpPr>
        <p:spPr/>
        <p:txBody>
          <a:bodyPr/>
          <a:lstStyle/>
          <a:p>
            <a:r>
              <a:rPr lang="fr-FR" dirty="0"/>
              <a:t>Arborescence de fichiers conseillée</a:t>
            </a:r>
          </a:p>
        </p:txBody>
      </p:sp>
      <p:sp>
        <p:nvSpPr>
          <p:cNvPr id="6" name="ZoneTexte 5">
            <a:extLst>
              <a:ext uri="{FF2B5EF4-FFF2-40B4-BE49-F238E27FC236}">
                <a16:creationId xmlns:a16="http://schemas.microsoft.com/office/drawing/2014/main" id="{D1F6BE1F-ED5B-460F-8AF1-9C75FD31FB5F}"/>
              </a:ext>
            </a:extLst>
          </p:cNvPr>
          <p:cNvSpPr txBox="1"/>
          <p:nvPr/>
        </p:nvSpPr>
        <p:spPr>
          <a:xfrm>
            <a:off x="4706223" y="1962427"/>
            <a:ext cx="4068661" cy="2893100"/>
          </a:xfrm>
          <a:prstGeom prst="rect">
            <a:avLst/>
          </a:prstGeom>
          <a:noFill/>
          <a:ln>
            <a:solidFill>
              <a:schemeClr val="bg2"/>
            </a:solidFill>
          </a:ln>
        </p:spPr>
        <p:txBody>
          <a:bodyPr wrap="square" rtlCol="0">
            <a:spAutoFit/>
          </a:bodyPr>
          <a:lstStyle/>
          <a:p>
            <a:r>
              <a:rPr lang="fr-FR" sz="1400" dirty="0"/>
              <a:t>3 ) Créez un répertoire par type de donnée que vous allez exploiter pour vos fichiers de suivi.</a:t>
            </a:r>
          </a:p>
          <a:p>
            <a:endParaRPr lang="fr-FR" sz="1400" dirty="0"/>
          </a:p>
          <a:p>
            <a:r>
              <a:rPr lang="fr-FR" sz="1400" dirty="0"/>
              <a:t>Ces répertoires hébergeront les modèles de données qui vous permettront de retraiter vos donnée brutes en des jeux de données plus synthétiques. </a:t>
            </a:r>
          </a:p>
          <a:p>
            <a:r>
              <a:rPr lang="fr-FR" sz="1400" dirty="0"/>
              <a:t>Consolidez vos données synthétiques au fil du temps dans ces répertoires.</a:t>
            </a:r>
          </a:p>
          <a:p>
            <a:endParaRPr lang="fr-FR" sz="1400" dirty="0"/>
          </a:p>
          <a:p>
            <a:r>
              <a:rPr lang="fr-FR" sz="1400" dirty="0"/>
              <a:t>Cette structure est pratique pour pouvoir gérer des droits d’accès différents fonction du niveau hiérarchique de vos employés.</a:t>
            </a:r>
          </a:p>
        </p:txBody>
      </p:sp>
      <p:sp>
        <p:nvSpPr>
          <p:cNvPr id="8" name="Forme libre : forme 7">
            <a:extLst>
              <a:ext uri="{FF2B5EF4-FFF2-40B4-BE49-F238E27FC236}">
                <a16:creationId xmlns:a16="http://schemas.microsoft.com/office/drawing/2014/main" id="{E6DEE97C-0AE0-483C-B1EF-0A26F4E202E4}"/>
              </a:ext>
            </a:extLst>
          </p:cNvPr>
          <p:cNvSpPr/>
          <p:nvPr/>
        </p:nvSpPr>
        <p:spPr bwMode="auto">
          <a:xfrm rot="5706074">
            <a:off x="3149672" y="2397044"/>
            <a:ext cx="428475" cy="346954"/>
          </a:xfrm>
          <a:custGeom>
            <a:avLst/>
            <a:gdLst>
              <a:gd name="connsiteX0" fmla="*/ 0 w 2171700"/>
              <a:gd name="connsiteY0" fmla="*/ 714265 h 714265"/>
              <a:gd name="connsiteX1" fmla="*/ 447675 w 2171700"/>
              <a:gd name="connsiteY1" fmla="*/ 123715 h 714265"/>
              <a:gd name="connsiteX2" fmla="*/ 1009650 w 2171700"/>
              <a:gd name="connsiteY2" fmla="*/ 18940 h 714265"/>
              <a:gd name="connsiteX3" fmla="*/ 2171700 w 2171700"/>
              <a:gd name="connsiteY3" fmla="*/ 390415 h 714265"/>
            </a:gdLst>
            <a:ahLst/>
            <a:cxnLst>
              <a:cxn ang="0">
                <a:pos x="connsiteX0" y="connsiteY0"/>
              </a:cxn>
              <a:cxn ang="0">
                <a:pos x="connsiteX1" y="connsiteY1"/>
              </a:cxn>
              <a:cxn ang="0">
                <a:pos x="connsiteX2" y="connsiteY2"/>
              </a:cxn>
              <a:cxn ang="0">
                <a:pos x="connsiteX3" y="connsiteY3"/>
              </a:cxn>
            </a:cxnLst>
            <a:rect l="l" t="t" r="r" b="b"/>
            <a:pathLst>
              <a:path w="2171700" h="714265">
                <a:moveTo>
                  <a:pt x="0" y="714265"/>
                </a:moveTo>
                <a:cubicBezTo>
                  <a:pt x="139700" y="476933"/>
                  <a:pt x="279400" y="239602"/>
                  <a:pt x="447675" y="123715"/>
                </a:cubicBezTo>
                <a:cubicBezTo>
                  <a:pt x="615950" y="7828"/>
                  <a:pt x="722312" y="-25510"/>
                  <a:pt x="1009650" y="18940"/>
                </a:cubicBezTo>
                <a:cubicBezTo>
                  <a:pt x="1296988" y="63390"/>
                  <a:pt x="1981200" y="323740"/>
                  <a:pt x="2171700" y="390415"/>
                </a:cubicBezTo>
              </a:path>
            </a:pathLst>
          </a:custGeom>
          <a:ln>
            <a:headEnd type="none" w="med" len="med"/>
            <a:tailEnd type="stealth" w="lg"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fr-FR" sz="1600">
              <a:solidFill>
                <a:schemeClr val="accent1"/>
              </a:solidFill>
              <a:latin typeface="Arial" charset="0"/>
            </a:endParaRPr>
          </a:p>
        </p:txBody>
      </p:sp>
      <p:sp>
        <p:nvSpPr>
          <p:cNvPr id="13" name="Rectangle : coins arrondis 12">
            <a:extLst>
              <a:ext uri="{FF2B5EF4-FFF2-40B4-BE49-F238E27FC236}">
                <a16:creationId xmlns:a16="http://schemas.microsoft.com/office/drawing/2014/main" id="{3A754221-8F6D-4599-8B8A-181B20284A30}"/>
              </a:ext>
            </a:extLst>
          </p:cNvPr>
          <p:cNvSpPr/>
          <p:nvPr/>
        </p:nvSpPr>
        <p:spPr bwMode="auto">
          <a:xfrm>
            <a:off x="229752" y="2500630"/>
            <a:ext cx="3895061" cy="997579"/>
          </a:xfrm>
          <a:prstGeom prst="round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accent1"/>
              </a:solidFill>
              <a:effectLst/>
              <a:latin typeface="Arial" charset="0"/>
            </a:endParaRPr>
          </a:p>
        </p:txBody>
      </p:sp>
      <p:sp>
        <p:nvSpPr>
          <p:cNvPr id="3" name="Espace réservé du numéro de diapositive 2">
            <a:extLst>
              <a:ext uri="{FF2B5EF4-FFF2-40B4-BE49-F238E27FC236}">
                <a16:creationId xmlns:a16="http://schemas.microsoft.com/office/drawing/2014/main" id="{7205A83B-2401-46A4-802B-B3456782BD8F}"/>
              </a:ext>
            </a:extLst>
          </p:cNvPr>
          <p:cNvSpPr>
            <a:spLocks noGrp="1"/>
          </p:cNvSpPr>
          <p:nvPr>
            <p:ph type="sldNum" sz="quarter" idx="10"/>
          </p:nvPr>
        </p:nvSpPr>
        <p:spPr/>
        <p:txBody>
          <a:bodyPr/>
          <a:lstStyle/>
          <a:p>
            <a:fld id="{4C9B5CC4-7BA5-463B-801E-7CB76E532550}" type="slidenum">
              <a:rPr lang="fr-FR" smtClean="0"/>
              <a:t>8</a:t>
            </a:fld>
            <a:endParaRPr lang="fr-FR"/>
          </a:p>
        </p:txBody>
      </p:sp>
    </p:spTree>
    <p:extLst>
      <p:ext uri="{BB962C8B-B14F-4D97-AF65-F5344CB8AC3E}">
        <p14:creationId xmlns:p14="http://schemas.microsoft.com/office/powerpoint/2010/main" val="21498537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157C6B-FA80-4240-AE7C-B180184777FC}"/>
              </a:ext>
            </a:extLst>
          </p:cNvPr>
          <p:cNvSpPr>
            <a:spLocks noGrp="1"/>
          </p:cNvSpPr>
          <p:nvPr>
            <p:ph type="body" sz="quarter" idx="11"/>
          </p:nvPr>
        </p:nvSpPr>
        <p:spPr>
          <a:xfrm>
            <a:off x="284164" y="250563"/>
            <a:ext cx="5775814" cy="965649"/>
          </a:xfrm>
        </p:spPr>
        <p:txBody>
          <a:bodyPr/>
          <a:lstStyle/>
          <a:p>
            <a:r>
              <a:rPr lang="fr-FR" dirty="0"/>
              <a:t>Arborescence de fichiers conseillée</a:t>
            </a:r>
          </a:p>
          <a:p>
            <a:endParaRPr lang="fr-FR" dirty="0"/>
          </a:p>
        </p:txBody>
      </p:sp>
      <p:pic>
        <p:nvPicPr>
          <p:cNvPr id="7" name="Image 6">
            <a:extLst>
              <a:ext uri="{FF2B5EF4-FFF2-40B4-BE49-F238E27FC236}">
                <a16:creationId xmlns:a16="http://schemas.microsoft.com/office/drawing/2014/main" id="{C9B8498B-A1F4-4EFE-AB92-70C397D4F907}"/>
              </a:ext>
            </a:extLst>
          </p:cNvPr>
          <p:cNvPicPr>
            <a:picLocks noChangeAspect="1"/>
          </p:cNvPicPr>
          <p:nvPr/>
        </p:nvPicPr>
        <p:blipFill>
          <a:blip r:embed="rId2"/>
          <a:stretch>
            <a:fillRect/>
          </a:stretch>
        </p:blipFill>
        <p:spPr>
          <a:xfrm>
            <a:off x="229753" y="1754010"/>
            <a:ext cx="3895061" cy="2464222"/>
          </a:xfrm>
          <a:prstGeom prst="rect">
            <a:avLst/>
          </a:prstGeom>
          <a:ln>
            <a:solidFill>
              <a:schemeClr val="tx1"/>
            </a:solidFill>
          </a:ln>
        </p:spPr>
      </p:pic>
      <p:sp>
        <p:nvSpPr>
          <p:cNvPr id="8" name="Rectangle : coins arrondis 7">
            <a:extLst>
              <a:ext uri="{FF2B5EF4-FFF2-40B4-BE49-F238E27FC236}">
                <a16:creationId xmlns:a16="http://schemas.microsoft.com/office/drawing/2014/main" id="{F796CFA1-39CC-46C5-AD47-C73D973E79E9}"/>
              </a:ext>
            </a:extLst>
          </p:cNvPr>
          <p:cNvSpPr/>
          <p:nvPr/>
        </p:nvSpPr>
        <p:spPr bwMode="auto">
          <a:xfrm>
            <a:off x="229752" y="3489820"/>
            <a:ext cx="3895061" cy="745190"/>
          </a:xfrm>
          <a:prstGeom prst="round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accent1"/>
              </a:solidFill>
              <a:effectLst/>
              <a:latin typeface="Arial" charset="0"/>
            </a:endParaRPr>
          </a:p>
        </p:txBody>
      </p:sp>
      <p:sp>
        <p:nvSpPr>
          <p:cNvPr id="9" name="ZoneTexte 8">
            <a:extLst>
              <a:ext uri="{FF2B5EF4-FFF2-40B4-BE49-F238E27FC236}">
                <a16:creationId xmlns:a16="http://schemas.microsoft.com/office/drawing/2014/main" id="{4B8CEF6E-ACD1-4120-A9EB-26C5D5B38301}"/>
              </a:ext>
            </a:extLst>
          </p:cNvPr>
          <p:cNvSpPr txBox="1"/>
          <p:nvPr/>
        </p:nvSpPr>
        <p:spPr>
          <a:xfrm>
            <a:off x="4706223" y="1962427"/>
            <a:ext cx="4068661" cy="2031325"/>
          </a:xfrm>
          <a:prstGeom prst="rect">
            <a:avLst/>
          </a:prstGeom>
          <a:noFill/>
          <a:ln>
            <a:solidFill>
              <a:schemeClr val="bg2"/>
            </a:solidFill>
          </a:ln>
        </p:spPr>
        <p:txBody>
          <a:bodyPr wrap="square" rtlCol="0">
            <a:spAutoFit/>
          </a:bodyPr>
          <a:lstStyle/>
          <a:p>
            <a:r>
              <a:rPr lang="fr-FR" sz="1400" dirty="0"/>
              <a:t>4 ) Enfin, les fichiers de synthèse vous permettront de croiser tous vos jeux de données consolidés pour en tirer indicateurs composites, et tableaux de bord d’aide à la décision.</a:t>
            </a:r>
          </a:p>
          <a:p>
            <a:endParaRPr lang="fr-FR" sz="1400" dirty="0"/>
          </a:p>
          <a:p>
            <a:r>
              <a:rPr lang="fr-FR" sz="1400" dirty="0"/>
              <a:t>Utiliser des répertoires dédiés pour chacun d’entre eux vous permettra également d’y conserver les plans d’actions, comptes-rendus de réunion… associés.</a:t>
            </a:r>
          </a:p>
        </p:txBody>
      </p:sp>
      <p:sp>
        <p:nvSpPr>
          <p:cNvPr id="10" name="Forme libre : forme 9">
            <a:extLst>
              <a:ext uri="{FF2B5EF4-FFF2-40B4-BE49-F238E27FC236}">
                <a16:creationId xmlns:a16="http://schemas.microsoft.com/office/drawing/2014/main" id="{A7D02865-AE4B-498E-B13E-AE9819F694B8}"/>
              </a:ext>
            </a:extLst>
          </p:cNvPr>
          <p:cNvSpPr/>
          <p:nvPr/>
        </p:nvSpPr>
        <p:spPr bwMode="auto">
          <a:xfrm rot="5706074">
            <a:off x="2663111" y="3423517"/>
            <a:ext cx="428475" cy="346954"/>
          </a:xfrm>
          <a:custGeom>
            <a:avLst/>
            <a:gdLst>
              <a:gd name="connsiteX0" fmla="*/ 0 w 2171700"/>
              <a:gd name="connsiteY0" fmla="*/ 714265 h 714265"/>
              <a:gd name="connsiteX1" fmla="*/ 447675 w 2171700"/>
              <a:gd name="connsiteY1" fmla="*/ 123715 h 714265"/>
              <a:gd name="connsiteX2" fmla="*/ 1009650 w 2171700"/>
              <a:gd name="connsiteY2" fmla="*/ 18940 h 714265"/>
              <a:gd name="connsiteX3" fmla="*/ 2171700 w 2171700"/>
              <a:gd name="connsiteY3" fmla="*/ 390415 h 714265"/>
            </a:gdLst>
            <a:ahLst/>
            <a:cxnLst>
              <a:cxn ang="0">
                <a:pos x="connsiteX0" y="connsiteY0"/>
              </a:cxn>
              <a:cxn ang="0">
                <a:pos x="connsiteX1" y="connsiteY1"/>
              </a:cxn>
              <a:cxn ang="0">
                <a:pos x="connsiteX2" y="connsiteY2"/>
              </a:cxn>
              <a:cxn ang="0">
                <a:pos x="connsiteX3" y="connsiteY3"/>
              </a:cxn>
            </a:cxnLst>
            <a:rect l="l" t="t" r="r" b="b"/>
            <a:pathLst>
              <a:path w="2171700" h="714265">
                <a:moveTo>
                  <a:pt x="0" y="714265"/>
                </a:moveTo>
                <a:cubicBezTo>
                  <a:pt x="139700" y="476933"/>
                  <a:pt x="279400" y="239602"/>
                  <a:pt x="447675" y="123715"/>
                </a:cubicBezTo>
                <a:cubicBezTo>
                  <a:pt x="615950" y="7828"/>
                  <a:pt x="722312" y="-25510"/>
                  <a:pt x="1009650" y="18940"/>
                </a:cubicBezTo>
                <a:cubicBezTo>
                  <a:pt x="1296988" y="63390"/>
                  <a:pt x="1981200" y="323740"/>
                  <a:pt x="2171700" y="390415"/>
                </a:cubicBezTo>
              </a:path>
            </a:pathLst>
          </a:custGeom>
          <a:ln>
            <a:headEnd type="none" w="med" len="med"/>
            <a:tailEnd type="stealth" w="lg"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fr-FR" sz="1600">
              <a:solidFill>
                <a:schemeClr val="accent1"/>
              </a:solidFill>
              <a:latin typeface="Arial" charset="0"/>
            </a:endParaRPr>
          </a:p>
        </p:txBody>
      </p:sp>
      <p:sp>
        <p:nvSpPr>
          <p:cNvPr id="3" name="Espace réservé du numéro de diapositive 2">
            <a:extLst>
              <a:ext uri="{FF2B5EF4-FFF2-40B4-BE49-F238E27FC236}">
                <a16:creationId xmlns:a16="http://schemas.microsoft.com/office/drawing/2014/main" id="{2904B1E4-4A02-49CF-BB99-D53D7789EB94}"/>
              </a:ext>
            </a:extLst>
          </p:cNvPr>
          <p:cNvSpPr>
            <a:spLocks noGrp="1"/>
          </p:cNvSpPr>
          <p:nvPr>
            <p:ph type="sldNum" sz="quarter" idx="10"/>
          </p:nvPr>
        </p:nvSpPr>
        <p:spPr/>
        <p:txBody>
          <a:bodyPr/>
          <a:lstStyle/>
          <a:p>
            <a:fld id="{4C9B5CC4-7BA5-463B-801E-7CB76E532550}" type="slidenum">
              <a:rPr lang="fr-FR" smtClean="0"/>
              <a:t>9</a:t>
            </a:fld>
            <a:endParaRPr lang="fr-FR"/>
          </a:p>
        </p:txBody>
      </p:sp>
    </p:spTree>
    <p:extLst>
      <p:ext uri="{BB962C8B-B14F-4D97-AF65-F5344CB8AC3E}">
        <p14:creationId xmlns:p14="http://schemas.microsoft.com/office/powerpoint/2010/main" val="1659126787"/>
      </p:ext>
    </p:extLst>
  </p:cSld>
  <p:clrMapOvr>
    <a:masterClrMapping/>
  </p:clrMapOvr>
  <p:transition/>
</p:sld>
</file>

<file path=ppt/theme/theme1.xml><?xml version="1.0" encoding="utf-8"?>
<a:theme xmlns:a="http://schemas.openxmlformats.org/drawingml/2006/main" name="ThemeExcelSup">
  <a:themeElements>
    <a:clrScheme name="Personnalisé 2">
      <a:dk1>
        <a:srgbClr val="456990"/>
      </a:dk1>
      <a:lt1>
        <a:srgbClr val="FFFFFF"/>
      </a:lt1>
      <a:dk2>
        <a:srgbClr val="564E58"/>
      </a:dk2>
      <a:lt2>
        <a:srgbClr val="564E58"/>
      </a:lt2>
      <a:accent1>
        <a:srgbClr val="D65050"/>
      </a:accent1>
      <a:accent2>
        <a:srgbClr val="564E58"/>
      </a:accent2>
      <a:accent3>
        <a:srgbClr val="456990"/>
      </a:accent3>
      <a:accent4>
        <a:srgbClr val="0F0A0A"/>
      </a:accent4>
      <a:accent5>
        <a:srgbClr val="F5EFED"/>
      </a:accent5>
      <a:accent6>
        <a:srgbClr val="456990"/>
      </a:accent6>
      <a:hlink>
        <a:srgbClr val="D65050"/>
      </a:hlink>
      <a:folHlink>
        <a:srgbClr val="E07A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accent1"/>
            </a:solidFill>
            <a:effectLst/>
            <a:latin typeface="Arial" charset="0"/>
          </a:defRPr>
        </a:defPPr>
      </a:lstStyle>
    </a:lnDef>
  </a:objectDefaults>
  <a:extraClrSchemeLst>
    <a:extraClrScheme>
      <a:clrScheme name="Default Design 1">
        <a:dk1>
          <a:srgbClr val="29527B"/>
        </a:dk1>
        <a:lt1>
          <a:srgbClr val="FFFFFF"/>
        </a:lt1>
        <a:dk2>
          <a:srgbClr val="29527B"/>
        </a:dk2>
        <a:lt2>
          <a:srgbClr val="808080"/>
        </a:lt2>
        <a:accent1>
          <a:srgbClr val="CC6600"/>
        </a:accent1>
        <a:accent2>
          <a:srgbClr val="3333CC"/>
        </a:accent2>
        <a:accent3>
          <a:srgbClr val="FFFFFF"/>
        </a:accent3>
        <a:accent4>
          <a:srgbClr val="214568"/>
        </a:accent4>
        <a:accent5>
          <a:srgbClr val="E2B8AA"/>
        </a:accent5>
        <a:accent6>
          <a:srgbClr val="2D2DB9"/>
        </a:accent6>
        <a:hlink>
          <a:srgbClr val="3333FF"/>
        </a:hlink>
        <a:folHlink>
          <a:srgbClr val="66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ExcelSup" id="{AC85F62E-A991-4BF3-9E18-D856E999447B}" vid="{3CE9A3EB-FED4-4301-9B2C-D7AAE6F1245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ThemeExcelSup</Template>
  <TotalTime>1554</TotalTime>
  <Words>1033</Words>
  <Application>Microsoft Office PowerPoint</Application>
  <PresentationFormat>Affichage à l'écran (4:3)</PresentationFormat>
  <Paragraphs>107</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Raleway script=all rev=2</vt:lpstr>
      <vt:lpstr>Wingdings</vt:lpstr>
      <vt:lpstr>ThemeExcelSup</vt:lpstr>
      <vt:lpstr>Concevoir vos propres solutions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Heinarc</dc:creator>
  <cp:lastModifiedBy>Heinarc</cp:lastModifiedBy>
  <cp:revision>72</cp:revision>
  <dcterms:created xsi:type="dcterms:W3CDTF">2019-10-09T21:16:32Z</dcterms:created>
  <dcterms:modified xsi:type="dcterms:W3CDTF">2019-11-10T17:25:38Z</dcterms:modified>
</cp:coreProperties>
</file>